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693" r:id="rId6"/>
    <p:sldId id="694" r:id="rId7"/>
    <p:sldId id="259" r:id="rId8"/>
    <p:sldId id="690" r:id="rId9"/>
    <p:sldId id="264" r:id="rId10"/>
    <p:sldId id="262" r:id="rId11"/>
    <p:sldId id="696" r:id="rId12"/>
    <p:sldId id="263" r:id="rId13"/>
    <p:sldId id="275" r:id="rId14"/>
    <p:sldId id="695" r:id="rId15"/>
    <p:sldId id="266" r:id="rId16"/>
    <p:sldId id="691" r:id="rId17"/>
    <p:sldId id="268" r:id="rId18"/>
    <p:sldId id="269" r:id="rId19"/>
    <p:sldId id="270" r:id="rId20"/>
    <p:sldId id="271" r:id="rId21"/>
    <p:sldId id="273" r:id="rId22"/>
    <p:sldId id="274" r:id="rId23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Sen 1" panose="020B0604020202020204" charset="0"/>
      <p:regular r:id="rId28"/>
    </p:embeddedFont>
    <p:embeddedFont>
      <p:font typeface="Sen 2" panose="020B0604020202020204" charset="0"/>
      <p:regular r:id="rId29"/>
    </p:embeddedFont>
    <p:embeddedFont>
      <p:font typeface="Sen 2 Bold" panose="020B0604020202020204" charset="0"/>
      <p:regular r:id="rId30"/>
    </p:embeddedFont>
    <p:embeddedFont>
      <p:font typeface="Sen 3" panose="020B0604020202020204" charset="0"/>
      <p:regular r:id="rId31"/>
    </p:embeddedFont>
    <p:embeddedFont>
      <p:font typeface="Sen 4" panose="020B0604020202020204" charset="0"/>
      <p:regular r:id="rId32"/>
    </p:embeddedFont>
    <p:embeddedFont>
      <p:font typeface="Sen 5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7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490226" y="7440600"/>
            <a:ext cx="11307550" cy="9525"/>
          </a:xfrm>
          <a:prstGeom prst="line">
            <a:avLst/>
          </a:prstGeom>
          <a:ln w="9525" cap="rnd">
            <a:solidFill>
              <a:srgbClr val="C64D5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3490221" y="2684831"/>
            <a:ext cx="11307559" cy="7187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79"/>
              </a:lnSpc>
            </a:pPr>
            <a:r>
              <a:rPr lang="fi-FI" dirty="0"/>
              <a:t>r</a:t>
            </a:r>
            <a:r>
              <a:rPr lang="en-US" sz="7899" b="1" dirty="0" err="1">
                <a:solidFill>
                  <a:srgbClr val="FFFFFF"/>
                </a:solidFill>
                <a:latin typeface="Sen 2" panose="020B0604020202020204" charset="0"/>
              </a:rPr>
              <a:t>Mistä</a:t>
            </a:r>
            <a:r>
              <a:rPr lang="en-US" sz="7899" b="1" dirty="0">
                <a:solidFill>
                  <a:srgbClr val="FFFFFF"/>
                </a:solidFill>
                <a:latin typeface="Sen 2" panose="020B0604020202020204" charset="0"/>
              </a:rPr>
              <a:t> </a:t>
            </a:r>
            <a:r>
              <a:rPr lang="en-US" sz="7899" b="1" dirty="0" err="1">
                <a:solidFill>
                  <a:srgbClr val="FFFFFF"/>
                </a:solidFill>
                <a:latin typeface="Sen 2" panose="020B0604020202020204" charset="0"/>
              </a:rPr>
              <a:t>apua</a:t>
            </a:r>
            <a:r>
              <a:rPr lang="en-US" sz="7899" b="1" dirty="0">
                <a:solidFill>
                  <a:srgbClr val="FFFFFF"/>
                </a:solidFill>
                <a:latin typeface="Sen 2" panose="020B0604020202020204" charset="0"/>
              </a:rPr>
              <a:t> </a:t>
            </a:r>
          </a:p>
          <a:p>
            <a:pPr algn="ctr">
              <a:lnSpc>
                <a:spcPts val="9479"/>
              </a:lnSpc>
            </a:pPr>
            <a:r>
              <a:rPr lang="en-US" sz="7899" b="1" dirty="0" err="1">
                <a:solidFill>
                  <a:srgbClr val="FFFFFF"/>
                </a:solidFill>
                <a:latin typeface="Sen 2" panose="020B0604020202020204" charset="0"/>
              </a:rPr>
              <a:t>kun</a:t>
            </a:r>
            <a:r>
              <a:rPr lang="en-US" sz="7899" b="1" dirty="0">
                <a:solidFill>
                  <a:srgbClr val="FFFFFF"/>
                </a:solidFill>
                <a:latin typeface="Sen 2" panose="020B0604020202020204" charset="0"/>
              </a:rPr>
              <a:t> </a:t>
            </a:r>
            <a:r>
              <a:rPr lang="en-US" sz="7899" b="1" dirty="0" err="1">
                <a:solidFill>
                  <a:srgbClr val="FFFFFF"/>
                </a:solidFill>
                <a:latin typeface="Sen 2" panose="020B0604020202020204" charset="0"/>
              </a:rPr>
              <a:t>kuulo</a:t>
            </a:r>
            <a:r>
              <a:rPr lang="en-US" sz="7899" b="1" dirty="0">
                <a:solidFill>
                  <a:srgbClr val="FFFFFF"/>
                </a:solidFill>
                <a:latin typeface="Sen 2" panose="020B0604020202020204" charset="0"/>
              </a:rPr>
              <a:t> </a:t>
            </a:r>
            <a:r>
              <a:rPr lang="en-US" sz="7899" b="1" dirty="0" err="1">
                <a:solidFill>
                  <a:srgbClr val="FFFFFF"/>
                </a:solidFill>
                <a:latin typeface="Sen 2" panose="020B0604020202020204" charset="0"/>
              </a:rPr>
              <a:t>heikkenee</a:t>
            </a:r>
            <a:endParaRPr lang="en-US" sz="7899" b="1" dirty="0">
              <a:solidFill>
                <a:srgbClr val="FFFFFF"/>
              </a:solidFill>
              <a:latin typeface="Sen 2" panose="020B0604020202020204" charset="0"/>
            </a:endParaRPr>
          </a:p>
          <a:p>
            <a:pPr algn="ctr">
              <a:lnSpc>
                <a:spcPts val="9479"/>
              </a:lnSpc>
            </a:pPr>
            <a:endParaRPr lang="en-US" sz="7899" dirty="0">
              <a:solidFill>
                <a:srgbClr val="FFFFFF"/>
              </a:solidFill>
              <a:latin typeface="Sen 1"/>
            </a:endParaRPr>
          </a:p>
          <a:p>
            <a:pPr algn="ctr">
              <a:lnSpc>
                <a:spcPts val="9479"/>
              </a:lnSpc>
            </a:pPr>
            <a:r>
              <a:rPr lang="en-US" sz="5400" dirty="0">
                <a:solidFill>
                  <a:srgbClr val="FFFFFF"/>
                </a:solidFill>
                <a:latin typeface="Sen 2" panose="020B0604020202020204" charset="0"/>
              </a:rPr>
              <a:t>Tiina-Maija Leinonen</a:t>
            </a:r>
          </a:p>
          <a:p>
            <a:pPr algn="ctr">
              <a:lnSpc>
                <a:spcPts val="9479"/>
              </a:lnSpc>
            </a:pPr>
            <a:r>
              <a:rPr lang="en-US" sz="5400" dirty="0">
                <a:solidFill>
                  <a:srgbClr val="FFFFFF"/>
                </a:solidFill>
                <a:latin typeface="Sen 2" panose="020B0604020202020204" charset="0"/>
              </a:rPr>
              <a:t>Kuuloliitto </a:t>
            </a:r>
          </a:p>
          <a:p>
            <a:pPr algn="ctr">
              <a:lnSpc>
                <a:spcPts val="9479"/>
              </a:lnSpc>
            </a:pPr>
            <a:r>
              <a:rPr lang="en-US" sz="5400" dirty="0">
                <a:solidFill>
                  <a:srgbClr val="FFFFFF"/>
                </a:solidFill>
                <a:latin typeface="Sen 2" panose="020B0604020202020204" charset="0"/>
              </a:rPr>
              <a:t>11.10.2025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5D7C1F74-224C-4E01-A190-A5807CA744D3}"/>
              </a:ext>
            </a:extLst>
          </p:cNvPr>
          <p:cNvSpPr/>
          <p:nvPr/>
        </p:nvSpPr>
        <p:spPr>
          <a:xfrm>
            <a:off x="6856925" y="1459339"/>
            <a:ext cx="10731307" cy="8298764"/>
          </a:xfrm>
          <a:custGeom>
            <a:avLst/>
            <a:gdLst/>
            <a:ahLst/>
            <a:cxnLst/>
            <a:rect l="l" t="t" r="r" b="b"/>
            <a:pathLst>
              <a:path w="10731307" h="8298764">
                <a:moveTo>
                  <a:pt x="0" y="0"/>
                </a:moveTo>
                <a:lnTo>
                  <a:pt x="10731307" y="0"/>
                </a:lnTo>
                <a:lnTo>
                  <a:pt x="10731307" y="8298764"/>
                </a:lnTo>
                <a:lnTo>
                  <a:pt x="0" y="82987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206" r="-3539" b="-10169"/>
            </a:stretch>
          </a:blipFill>
        </p:spPr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407A4234-B9D1-4C88-93B6-F683500E0394}"/>
              </a:ext>
            </a:extLst>
          </p:cNvPr>
          <p:cNvSpPr/>
          <p:nvPr/>
        </p:nvSpPr>
        <p:spPr>
          <a:xfrm>
            <a:off x="1105029" y="4188812"/>
            <a:ext cx="56781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003D59"/>
                </a:solidFill>
                <a:latin typeface="Sen 1" panose="020B0604020202020204" charset="0"/>
              </a:rPr>
              <a:t>KUULOPOLKU</a:t>
            </a:r>
            <a:endParaRPr lang="fi-FI" sz="6000" dirty="0">
              <a:latin typeface="Sen 1" panose="020B0604020202020204" charset="0"/>
            </a:endParaRP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F4A8E531-A6D3-4CF4-AE88-62DC723C526A}"/>
              </a:ext>
            </a:extLst>
          </p:cNvPr>
          <p:cNvSpPr/>
          <p:nvPr/>
        </p:nvSpPr>
        <p:spPr>
          <a:xfrm>
            <a:off x="1105029" y="5608721"/>
            <a:ext cx="5751896" cy="17577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 dirty="0" err="1">
                <a:solidFill>
                  <a:srgbClr val="003D59"/>
                </a:solidFill>
                <a:latin typeface="Sen 3"/>
              </a:rPr>
              <a:t>Minne</a:t>
            </a:r>
            <a:r>
              <a:rPr lang="en-US" sz="4800" dirty="0">
                <a:solidFill>
                  <a:srgbClr val="003D59"/>
                </a:solidFill>
                <a:latin typeface="Sen 3"/>
              </a:rPr>
              <a:t> </a:t>
            </a:r>
            <a:r>
              <a:rPr lang="en-US" sz="4800" dirty="0" err="1">
                <a:solidFill>
                  <a:srgbClr val="003D59"/>
                </a:solidFill>
                <a:latin typeface="Sen 3"/>
              </a:rPr>
              <a:t>menen</a:t>
            </a:r>
            <a:r>
              <a:rPr lang="en-US" sz="4800" dirty="0">
                <a:solidFill>
                  <a:srgbClr val="003D59"/>
                </a:solidFill>
                <a:latin typeface="Sen 3"/>
              </a:rPr>
              <a:t>, </a:t>
            </a:r>
            <a:r>
              <a:rPr lang="en-US" sz="4800" dirty="0" err="1">
                <a:solidFill>
                  <a:srgbClr val="003D59"/>
                </a:solidFill>
                <a:latin typeface="Sen 3"/>
              </a:rPr>
              <a:t>kun</a:t>
            </a:r>
            <a:r>
              <a:rPr lang="en-US" sz="4800" dirty="0">
                <a:solidFill>
                  <a:srgbClr val="003D59"/>
                </a:solidFill>
                <a:latin typeface="Sen 3"/>
              </a:rPr>
              <a:t> </a:t>
            </a:r>
          </a:p>
          <a:p>
            <a:pPr>
              <a:lnSpc>
                <a:spcPts val="6719"/>
              </a:lnSpc>
            </a:pPr>
            <a:r>
              <a:rPr lang="en-US" sz="4800" dirty="0" err="1">
                <a:solidFill>
                  <a:srgbClr val="003D59"/>
                </a:solidFill>
                <a:latin typeface="Sen 3"/>
              </a:rPr>
              <a:t>kuulo</a:t>
            </a:r>
            <a:r>
              <a:rPr lang="en-US" sz="4800" dirty="0">
                <a:solidFill>
                  <a:srgbClr val="003D59"/>
                </a:solidFill>
                <a:latin typeface="Sen 3"/>
              </a:rPr>
              <a:t> </a:t>
            </a:r>
            <a:r>
              <a:rPr lang="en-US" sz="4800" dirty="0" err="1">
                <a:solidFill>
                  <a:srgbClr val="003D59"/>
                </a:solidFill>
                <a:latin typeface="Sen 3"/>
              </a:rPr>
              <a:t>heikkenee</a:t>
            </a:r>
            <a:r>
              <a:rPr lang="en-US" sz="4800" dirty="0">
                <a:solidFill>
                  <a:srgbClr val="003D59"/>
                </a:solidFill>
                <a:latin typeface="Sen 3"/>
              </a:rPr>
              <a:t>?</a:t>
            </a:r>
            <a:endParaRPr lang="en-US" dirty="0">
              <a:solidFill>
                <a:srgbClr val="003D59"/>
              </a:solidFill>
              <a:latin typeface="Sen 3"/>
            </a:endParaRP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D4E3C9D5-3F45-4C65-99FB-96A45EA2497C}"/>
              </a:ext>
            </a:extLst>
          </p:cNvPr>
          <p:cNvSpPr/>
          <p:nvPr/>
        </p:nvSpPr>
        <p:spPr>
          <a:xfrm>
            <a:off x="8474158" y="143887"/>
            <a:ext cx="2334292" cy="11843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00" dirty="0">
                <a:solidFill>
                  <a:srgbClr val="C64D5A"/>
                </a:solidFill>
                <a:latin typeface="Sen 1"/>
              </a:rPr>
              <a:t>JULKINEN</a:t>
            </a:r>
            <a:r>
              <a:rPr lang="en-US" dirty="0">
                <a:solidFill>
                  <a:srgbClr val="C64D5A"/>
                </a:solidFill>
                <a:latin typeface="Sen 1"/>
              </a:rPr>
              <a:t> </a:t>
            </a:r>
          </a:p>
          <a:p>
            <a:pPr algn="ctr">
              <a:lnSpc>
                <a:spcPts val="4409"/>
              </a:lnSpc>
            </a:pPr>
            <a:r>
              <a:rPr lang="en-US" sz="3100" dirty="0">
                <a:solidFill>
                  <a:srgbClr val="C64D5A"/>
                </a:solidFill>
                <a:latin typeface="Sen 1"/>
              </a:rPr>
              <a:t>PALVELU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47A6DE57-9D35-494F-BDAE-592A9C41273E}"/>
              </a:ext>
            </a:extLst>
          </p:cNvPr>
          <p:cNvSpPr/>
          <p:nvPr/>
        </p:nvSpPr>
        <p:spPr>
          <a:xfrm>
            <a:off x="13750638" y="143887"/>
            <a:ext cx="2946640" cy="11843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00" dirty="0">
                <a:solidFill>
                  <a:srgbClr val="00829B"/>
                </a:solidFill>
                <a:latin typeface="Sen 1"/>
              </a:rPr>
              <a:t>YKSITYINEN </a:t>
            </a:r>
          </a:p>
          <a:p>
            <a:pPr algn="ctr">
              <a:lnSpc>
                <a:spcPts val="4409"/>
              </a:lnSpc>
            </a:pPr>
            <a:r>
              <a:rPr lang="en-US" sz="3100" dirty="0">
                <a:solidFill>
                  <a:srgbClr val="00829B"/>
                </a:solidFill>
                <a:latin typeface="Sen 1"/>
              </a:rPr>
              <a:t>PALVELU</a:t>
            </a:r>
          </a:p>
        </p:txBody>
      </p:sp>
    </p:spTree>
    <p:extLst>
      <p:ext uri="{BB962C8B-B14F-4D97-AF65-F5344CB8AC3E}">
        <p14:creationId xmlns:p14="http://schemas.microsoft.com/office/powerpoint/2010/main" val="2391096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95757" y="292301"/>
            <a:ext cx="17748327" cy="9702398"/>
            <a:chOff x="0" y="0"/>
            <a:chExt cx="30579575" cy="167167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579575" cy="16716798"/>
            </a:xfrm>
            <a:custGeom>
              <a:avLst/>
              <a:gdLst/>
              <a:ahLst/>
              <a:cxnLst/>
              <a:rect l="l" t="t" r="r" b="b"/>
              <a:pathLst>
                <a:path w="30579575" h="16716798">
                  <a:moveTo>
                    <a:pt x="30455115" y="16716798"/>
                  </a:moveTo>
                  <a:lnTo>
                    <a:pt x="124460" y="16716798"/>
                  </a:lnTo>
                  <a:cubicBezTo>
                    <a:pt x="55880" y="16716798"/>
                    <a:pt x="0" y="16660918"/>
                    <a:pt x="0" y="1659233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455115" y="0"/>
                  </a:lnTo>
                  <a:cubicBezTo>
                    <a:pt x="30523693" y="0"/>
                    <a:pt x="30579575" y="55880"/>
                    <a:pt x="30579575" y="124460"/>
                  </a:cubicBezTo>
                  <a:lnTo>
                    <a:pt x="30579575" y="16592339"/>
                  </a:lnTo>
                  <a:cubicBezTo>
                    <a:pt x="30579575" y="16660918"/>
                    <a:pt x="30523693" y="16716798"/>
                    <a:pt x="30455115" y="1671679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825553" y="9015655"/>
            <a:ext cx="4219695" cy="573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</a:pPr>
            <a:r>
              <a:rPr lang="en-US" sz="3299" b="1">
                <a:solidFill>
                  <a:srgbClr val="000000"/>
                </a:solidFill>
                <a:latin typeface="Sen 2 Bold"/>
                <a:ea typeface="Sen 2 Bold"/>
                <a:cs typeface="Sen 2 Bold"/>
                <a:sym typeface="Sen 2 Bold"/>
              </a:rPr>
              <a:t>Korvantauskoje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54912" y="9015655"/>
            <a:ext cx="4778175" cy="573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</a:pPr>
            <a:r>
              <a:rPr lang="en-US" sz="3299" b="1">
                <a:solidFill>
                  <a:srgbClr val="000000"/>
                </a:solidFill>
                <a:latin typeface="Sen 2 Bold"/>
                <a:ea typeface="Sen 2 Bold"/>
                <a:cs typeface="Sen 2 Bold"/>
                <a:sym typeface="Sen 2 Bold"/>
              </a:rPr>
              <a:t>Kuuloke korvassa -koje</a:t>
            </a:r>
          </a:p>
        </p:txBody>
      </p:sp>
      <p:sp>
        <p:nvSpPr>
          <p:cNvPr id="7" name="Freeform 7"/>
          <p:cNvSpPr/>
          <p:nvPr/>
        </p:nvSpPr>
        <p:spPr>
          <a:xfrm>
            <a:off x="505596" y="360887"/>
            <a:ext cx="3583463" cy="782736"/>
          </a:xfrm>
          <a:custGeom>
            <a:avLst/>
            <a:gdLst/>
            <a:ahLst/>
            <a:cxnLst/>
            <a:rect l="l" t="t" r="r" b="b"/>
            <a:pathLst>
              <a:path w="3583463" h="782736">
                <a:moveTo>
                  <a:pt x="0" y="0"/>
                </a:moveTo>
                <a:lnTo>
                  <a:pt x="3583463" y="0"/>
                </a:lnTo>
                <a:lnTo>
                  <a:pt x="3583463" y="782736"/>
                </a:lnTo>
                <a:lnTo>
                  <a:pt x="0" y="7827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585265" y="2520315"/>
            <a:ext cx="5246370" cy="524637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r="-50000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6520815" y="2520315"/>
            <a:ext cx="5246370" cy="524637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12452985" y="2520315"/>
            <a:ext cx="5246370" cy="524637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4074" r="-24074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2687082" y="9015655"/>
            <a:ext cx="4778175" cy="573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</a:pPr>
            <a:r>
              <a:rPr lang="en-US" sz="3299" b="1">
                <a:solidFill>
                  <a:srgbClr val="000000"/>
                </a:solidFill>
                <a:latin typeface="Sen 2 Bold"/>
                <a:ea typeface="Sen 2 Bold"/>
                <a:cs typeface="Sen 2 Bold"/>
                <a:sym typeface="Sen 2 Bold"/>
              </a:rPr>
              <a:t>Sisäkorvaistute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6314397" y="2520315"/>
            <a:ext cx="5711048" cy="5711048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12500" r="-12500"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5757" y="292301"/>
            <a:ext cx="17748327" cy="9702398"/>
            <a:chOff x="0" y="0"/>
            <a:chExt cx="30579575" cy="167167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579575" cy="16716798"/>
            </a:xfrm>
            <a:custGeom>
              <a:avLst/>
              <a:gdLst/>
              <a:ahLst/>
              <a:cxnLst/>
              <a:rect l="l" t="t" r="r" b="b"/>
              <a:pathLst>
                <a:path w="30579575" h="16716798">
                  <a:moveTo>
                    <a:pt x="30455115" y="16716798"/>
                  </a:moveTo>
                  <a:lnTo>
                    <a:pt x="124460" y="16716798"/>
                  </a:lnTo>
                  <a:cubicBezTo>
                    <a:pt x="55880" y="16716798"/>
                    <a:pt x="0" y="16660918"/>
                    <a:pt x="0" y="1659233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455115" y="0"/>
                  </a:lnTo>
                  <a:cubicBezTo>
                    <a:pt x="30523693" y="0"/>
                    <a:pt x="30579575" y="55880"/>
                    <a:pt x="30579575" y="124460"/>
                  </a:cubicBezTo>
                  <a:lnTo>
                    <a:pt x="30579575" y="16592339"/>
                  </a:lnTo>
                  <a:cubicBezTo>
                    <a:pt x="30579575" y="16660918"/>
                    <a:pt x="30523693" y="16716798"/>
                    <a:pt x="30455115" y="1671679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28700" y="923925"/>
            <a:ext cx="7460651" cy="92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9"/>
              </a:lnSpc>
            </a:pPr>
            <a:r>
              <a:rPr lang="en-US" sz="5399" dirty="0" err="1">
                <a:solidFill>
                  <a:srgbClr val="000000"/>
                </a:solidFill>
                <a:latin typeface="Sen 1"/>
              </a:rPr>
              <a:t>Kommunikaattori</a:t>
            </a:r>
            <a:endParaRPr lang="en-US" sz="5399" dirty="0">
              <a:solidFill>
                <a:srgbClr val="000000"/>
              </a:solidFill>
              <a:latin typeface="Sen 1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2432957"/>
            <a:ext cx="8335179" cy="503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Sen 2"/>
              </a:rPr>
              <a:t>Kommunikaattori on helppokäyttöinen äänenvahvistin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000000"/>
              </a:solidFill>
              <a:latin typeface="Sen 2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Sen 2"/>
              </a:rPr>
              <a:t>Henkilöille, jotka eivät syystä tai toisesta voi tai halua ottaa käyttöönsä kuulokojetta ja joilla on alentunut kuulo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000000"/>
              </a:solidFill>
              <a:latin typeface="Sen 2"/>
            </a:endParaRPr>
          </a:p>
          <a:p>
            <a:pPr marL="690881" lvl="1" indent="-345440">
              <a:lnSpc>
                <a:spcPts val="4480"/>
              </a:lnSpc>
              <a:spcBef>
                <a:spcPct val="0"/>
              </a:spcBef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Sen 2"/>
              </a:rPr>
              <a:t>Soveltuu myös tilapäiseen kuunteluun eikä sitä tarvitse sovittaa yksilöllisesti 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344558" y="1517762"/>
            <a:ext cx="5396055" cy="7251475"/>
            <a:chOff x="0" y="0"/>
            <a:chExt cx="3663950" cy="4923790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2"/>
              <a:stretch>
                <a:fillRect l="-51090" r="-51090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E0FFEF55-7EEC-4AAC-817B-6B483E3A2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09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73455" y="1076325"/>
            <a:ext cx="9376886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0"/>
              </a:lnSpc>
              <a:spcBef>
                <a:spcPct val="0"/>
              </a:spcBef>
            </a:pPr>
            <a:r>
              <a:rPr lang="en-US" sz="4500" dirty="0" err="1">
                <a:solidFill>
                  <a:srgbClr val="000000"/>
                </a:solidFill>
                <a:latin typeface="Sen 1"/>
              </a:rPr>
              <a:t>Älä</a:t>
            </a:r>
            <a:r>
              <a:rPr lang="en-US" sz="4500" dirty="0">
                <a:solidFill>
                  <a:srgbClr val="000000"/>
                </a:solidFill>
                <a:latin typeface="Sen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en 1"/>
              </a:rPr>
              <a:t>jää</a:t>
            </a:r>
            <a:r>
              <a:rPr lang="en-US" sz="4500" dirty="0">
                <a:solidFill>
                  <a:srgbClr val="000000"/>
                </a:solidFill>
                <a:latin typeface="Sen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en 1"/>
              </a:rPr>
              <a:t>yksin</a:t>
            </a:r>
            <a:r>
              <a:rPr lang="en-US" sz="4500" dirty="0">
                <a:solidFill>
                  <a:srgbClr val="000000"/>
                </a:solidFill>
                <a:latin typeface="Sen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en 1"/>
              </a:rPr>
              <a:t>kuuloasiasi</a:t>
            </a:r>
            <a:r>
              <a:rPr lang="en-US" sz="4500" dirty="0">
                <a:solidFill>
                  <a:srgbClr val="000000"/>
                </a:solidFill>
                <a:latin typeface="Sen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en 1"/>
              </a:rPr>
              <a:t>kanssa</a:t>
            </a:r>
            <a:r>
              <a:rPr lang="en-US" sz="4500" dirty="0">
                <a:solidFill>
                  <a:srgbClr val="000000"/>
                </a:solidFill>
                <a:latin typeface="Sen 1"/>
              </a:rPr>
              <a:t> </a:t>
            </a:r>
          </a:p>
        </p:txBody>
      </p:sp>
      <p:sp>
        <p:nvSpPr>
          <p:cNvPr id="3" name="Freeform 3"/>
          <p:cNvSpPr/>
          <p:nvPr/>
        </p:nvSpPr>
        <p:spPr>
          <a:xfrm>
            <a:off x="1028700" y="2622117"/>
            <a:ext cx="5948344" cy="5871740"/>
          </a:xfrm>
          <a:custGeom>
            <a:avLst/>
            <a:gdLst/>
            <a:ahLst/>
            <a:cxnLst/>
            <a:rect l="l" t="t" r="r" b="b"/>
            <a:pathLst>
              <a:path w="5948344" h="5871740">
                <a:moveTo>
                  <a:pt x="0" y="0"/>
                </a:moveTo>
                <a:lnTo>
                  <a:pt x="5948344" y="0"/>
                </a:lnTo>
                <a:lnTo>
                  <a:pt x="5948344" y="5871740"/>
                </a:lnTo>
                <a:lnTo>
                  <a:pt x="0" y="58717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61097" y="2372208"/>
            <a:ext cx="9598203" cy="6371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>
                <a:solidFill>
                  <a:srgbClr val="000000"/>
                </a:solidFill>
                <a:latin typeface="Sen 2"/>
              </a:rPr>
              <a:t>•Vertaistuki auttaa ymmärtämään omaa kuulotilannetta ja jaksamaan arjen tilanteissa.</a:t>
            </a:r>
          </a:p>
          <a:p>
            <a:pPr>
              <a:lnSpc>
                <a:spcPts val="3840"/>
              </a:lnSpc>
            </a:pPr>
            <a:endParaRPr lang="en-US" sz="3200">
              <a:solidFill>
                <a:srgbClr val="000000"/>
              </a:solidFill>
              <a:latin typeface="Sen 2"/>
            </a:endParaRPr>
          </a:p>
          <a:p>
            <a:pPr>
              <a:lnSpc>
                <a:spcPts val="3840"/>
              </a:lnSpc>
            </a:pPr>
            <a:r>
              <a:rPr lang="en-US" sz="3200">
                <a:solidFill>
                  <a:srgbClr val="000000"/>
                </a:solidFill>
                <a:latin typeface="Sen 2"/>
              </a:rPr>
              <a:t>•Vertaistuki auttaa hyväksymään oman tilanteen ja on voimaannuttavaa. </a:t>
            </a:r>
          </a:p>
          <a:p>
            <a:pPr>
              <a:lnSpc>
                <a:spcPts val="3840"/>
              </a:lnSpc>
            </a:pPr>
            <a:endParaRPr lang="en-US" sz="3200">
              <a:solidFill>
                <a:srgbClr val="000000"/>
              </a:solidFill>
              <a:latin typeface="Sen 2"/>
            </a:endParaRPr>
          </a:p>
          <a:p>
            <a:pPr>
              <a:lnSpc>
                <a:spcPts val="3840"/>
              </a:lnSpc>
            </a:pPr>
            <a:r>
              <a:rPr lang="en-US" sz="3200">
                <a:solidFill>
                  <a:srgbClr val="000000"/>
                </a:solidFill>
                <a:latin typeface="Sen 2"/>
              </a:rPr>
              <a:t>•Kuuloliiton paikallisyhdistysten tilaisuudet ja kuulokerhot ovat mainio paikka kokemusten vaihtoon ja vertaistukeen. </a:t>
            </a:r>
          </a:p>
          <a:p>
            <a:pPr>
              <a:lnSpc>
                <a:spcPts val="3840"/>
              </a:lnSpc>
            </a:pPr>
            <a:endParaRPr lang="en-US" sz="3200">
              <a:solidFill>
                <a:srgbClr val="000000"/>
              </a:solidFill>
              <a:latin typeface="Sen 2"/>
            </a:endParaRPr>
          </a:p>
          <a:p>
            <a:pPr>
              <a:lnSpc>
                <a:spcPts val="3840"/>
              </a:lnSpc>
            </a:pPr>
            <a:r>
              <a:rPr lang="en-US" sz="3200">
                <a:solidFill>
                  <a:srgbClr val="000000"/>
                </a:solidFill>
                <a:latin typeface="Sen 2"/>
              </a:rPr>
              <a:t>•Yhdistyksen Kuulolähipalvelussa on tarjolla tukea ja ohjausta kuulokojeen käyttöön.</a:t>
            </a:r>
          </a:p>
          <a:p>
            <a:pPr algn="ctr">
              <a:lnSpc>
                <a:spcPts val="4319"/>
              </a:lnSpc>
            </a:pPr>
            <a:endParaRPr lang="en-US" sz="3200">
              <a:solidFill>
                <a:srgbClr val="000000"/>
              </a:solidFill>
              <a:latin typeface="Sen 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42975"/>
            <a:ext cx="13856351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 dirty="0" err="1">
                <a:solidFill>
                  <a:srgbClr val="000000"/>
                </a:solidFill>
                <a:latin typeface="Sen 1"/>
              </a:rPr>
              <a:t>Tukea</a:t>
            </a:r>
            <a:r>
              <a:rPr lang="en-US" sz="4499" dirty="0">
                <a:solidFill>
                  <a:srgbClr val="000000"/>
                </a:solidFill>
                <a:latin typeface="Sen 1"/>
              </a:rPr>
              <a:t> ja </a:t>
            </a:r>
            <a:r>
              <a:rPr lang="en-US" sz="4499" dirty="0" err="1">
                <a:solidFill>
                  <a:srgbClr val="000000"/>
                </a:solidFill>
                <a:latin typeface="Sen 1"/>
              </a:rPr>
              <a:t>apua</a:t>
            </a:r>
            <a:r>
              <a:rPr lang="en-US" sz="4499" dirty="0">
                <a:solidFill>
                  <a:srgbClr val="000000"/>
                </a:solidFill>
                <a:latin typeface="Sen 1"/>
              </a:rPr>
              <a:t> - </a:t>
            </a:r>
            <a:r>
              <a:rPr lang="en-US" sz="4499" dirty="0" err="1">
                <a:solidFill>
                  <a:srgbClr val="000000"/>
                </a:solidFill>
                <a:latin typeface="Sen 1"/>
              </a:rPr>
              <a:t>Kuulolähipalvelu</a:t>
            </a:r>
            <a:endParaRPr lang="en-US" sz="4499" dirty="0">
              <a:solidFill>
                <a:srgbClr val="000000"/>
              </a:solidFill>
              <a:latin typeface="Sen 1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28700" y="2680180"/>
            <a:ext cx="14191696" cy="6784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0"/>
              </a:lnSpc>
            </a:pPr>
            <a:endParaRPr/>
          </a:p>
          <a:p>
            <a:pPr marL="626112" lvl="1" indent="-313056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Sen 2"/>
              </a:rPr>
              <a:t>opastavat kuulokojeen ja apuvälineiden käytössä</a:t>
            </a:r>
          </a:p>
          <a:p>
            <a:pPr marL="626112" lvl="1" indent="-313056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Sen 2"/>
              </a:rPr>
              <a:t>neuvovat kuulonhuoltoon liittyvissä kysymyksissä</a:t>
            </a:r>
          </a:p>
          <a:p>
            <a:pPr marL="626112" lvl="1" indent="-313056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Sen 2"/>
              </a:rPr>
              <a:t>avustavat kojeen puhdistuksessa ja letkun vaihdossa</a:t>
            </a:r>
          </a:p>
          <a:p>
            <a:pPr marL="626112" lvl="1" indent="-313056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Sen 2"/>
              </a:rPr>
              <a:t>ohjaavat palveluiden piiriin</a:t>
            </a:r>
          </a:p>
          <a:p>
            <a:pPr marL="626112" lvl="1" indent="-313056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Sen 2"/>
              </a:rPr>
              <a:t>antavat vertaistukea</a:t>
            </a:r>
          </a:p>
          <a:p>
            <a:pPr marL="626112" lvl="1" indent="-313056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Sen 2"/>
              </a:rPr>
              <a:t>myyvät edullisia kuulokojeen paristoja</a:t>
            </a:r>
          </a:p>
          <a:p>
            <a:pPr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Sen 2"/>
              </a:rPr>
              <a:t> </a:t>
            </a:r>
          </a:p>
          <a:p>
            <a:pPr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Sen 2"/>
              </a:rPr>
              <a:t>Palvelut ovat maksuttomia ja tarkoitettu kaikille kuulovammaisille henkilöille sekä heidän omaisilleen ja läheisilleen.</a:t>
            </a:r>
          </a:p>
          <a:p>
            <a:pPr>
              <a:lnSpc>
                <a:spcPts val="4060"/>
              </a:lnSpc>
            </a:pPr>
            <a:endParaRPr lang="en-US" sz="2900">
              <a:solidFill>
                <a:srgbClr val="000000"/>
              </a:solidFill>
              <a:latin typeface="Sen 2"/>
            </a:endParaRPr>
          </a:p>
          <a:p>
            <a:pPr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Sen 2"/>
              </a:rPr>
              <a:t>Pyydetään ottamaan kuulolaitteen käyttöohje mukaan.</a:t>
            </a:r>
          </a:p>
          <a:p>
            <a:pPr algn="ctr">
              <a:lnSpc>
                <a:spcPts val="5039"/>
              </a:lnSpc>
            </a:pPr>
            <a:endParaRPr lang="en-US" sz="2900">
              <a:solidFill>
                <a:srgbClr val="000000"/>
              </a:solidFill>
              <a:latin typeface="Sen 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2114413"/>
            <a:ext cx="13856351" cy="622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Sen 5"/>
              </a:rPr>
              <a:t>Kuulolähipalvelussa kuuloyhdistysten koulutetut vapaaehtoiset:</a:t>
            </a:r>
          </a:p>
        </p:txBody>
      </p:sp>
      <p:sp>
        <p:nvSpPr>
          <p:cNvPr id="5" name="Freeform 5"/>
          <p:cNvSpPr/>
          <p:nvPr/>
        </p:nvSpPr>
        <p:spPr>
          <a:xfrm>
            <a:off x="14185255" y="6898277"/>
            <a:ext cx="4781626" cy="4720047"/>
          </a:xfrm>
          <a:custGeom>
            <a:avLst/>
            <a:gdLst/>
            <a:ahLst/>
            <a:cxnLst/>
            <a:rect l="l" t="t" r="r" b="b"/>
            <a:pathLst>
              <a:path w="4781626" h="4720047">
                <a:moveTo>
                  <a:pt x="0" y="0"/>
                </a:moveTo>
                <a:lnTo>
                  <a:pt x="4781626" y="0"/>
                </a:lnTo>
                <a:lnTo>
                  <a:pt x="4781626" y="4720046"/>
                </a:lnTo>
                <a:lnTo>
                  <a:pt x="0" y="4720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8"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1131249" y="3292815"/>
            <a:ext cx="8504251" cy="8504217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5046" r="-25046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7964523" y="2670175"/>
            <a:ext cx="9312823" cy="3949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62965" lvl="1" indent="-431800">
              <a:lnSpc>
                <a:spcPts val="4399"/>
              </a:lnSpc>
              <a:buFont typeface="Arial"/>
              <a:buChar char="•"/>
            </a:pP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Kuulohavainto</a:t>
            </a:r>
            <a:r>
              <a:rPr lang="en-US" sz="3999" spc="-39" dirty="0">
                <a:solidFill>
                  <a:srgbClr val="000000"/>
                </a:solidFill>
                <a:latin typeface="Sen 4"/>
              </a:rPr>
              <a:t> </a:t>
            </a: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ilman</a:t>
            </a:r>
            <a:r>
              <a:rPr lang="en-US" sz="3999" spc="-39" dirty="0">
                <a:solidFill>
                  <a:srgbClr val="000000"/>
                </a:solidFill>
                <a:latin typeface="Sen 4"/>
              </a:rPr>
              <a:t> </a:t>
            </a: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ulkoista</a:t>
            </a:r>
            <a:r>
              <a:rPr lang="en-US" sz="3999" spc="-39" dirty="0">
                <a:solidFill>
                  <a:srgbClr val="000000"/>
                </a:solidFill>
                <a:latin typeface="Sen 4"/>
              </a:rPr>
              <a:t> </a:t>
            </a: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äänilähdettä</a:t>
            </a:r>
            <a:endParaRPr lang="en-US" sz="3999" spc="-39" dirty="0">
              <a:solidFill>
                <a:srgbClr val="000000"/>
              </a:solidFill>
              <a:latin typeface="Sen 4"/>
            </a:endParaRPr>
          </a:p>
          <a:p>
            <a:pPr marL="862965" lvl="1" indent="-431800">
              <a:lnSpc>
                <a:spcPts val="4399"/>
              </a:lnSpc>
              <a:buFont typeface="Arial"/>
              <a:buChar char="•"/>
            </a:pP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Yleinen</a:t>
            </a:r>
            <a:r>
              <a:rPr lang="en-US" sz="3999" spc="-39" dirty="0">
                <a:solidFill>
                  <a:srgbClr val="000000"/>
                </a:solidFill>
                <a:latin typeface="Sen 4"/>
              </a:rPr>
              <a:t> ja 10 % </a:t>
            </a: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jatkuva</a:t>
            </a:r>
            <a:r>
              <a:rPr lang="en-US" sz="3999" spc="-39" dirty="0">
                <a:solidFill>
                  <a:srgbClr val="000000"/>
                </a:solidFill>
                <a:latin typeface="Sen 4"/>
              </a:rPr>
              <a:t> </a:t>
            </a: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oire</a:t>
            </a:r>
            <a:endParaRPr lang="en-US" sz="3999" spc="-39" dirty="0">
              <a:solidFill>
                <a:srgbClr val="000000"/>
              </a:solidFill>
              <a:latin typeface="Sen 4"/>
            </a:endParaRPr>
          </a:p>
          <a:p>
            <a:pPr marL="862965" lvl="1" indent="-431800">
              <a:lnSpc>
                <a:spcPts val="4399"/>
              </a:lnSpc>
              <a:buFont typeface="Arial"/>
              <a:buChar char="•"/>
            </a:pP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Tinnituksen</a:t>
            </a:r>
            <a:r>
              <a:rPr lang="en-US" sz="3999" spc="-39" dirty="0">
                <a:solidFill>
                  <a:srgbClr val="000000"/>
                </a:solidFill>
                <a:latin typeface="Sen 4"/>
              </a:rPr>
              <a:t> </a:t>
            </a: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syytä</a:t>
            </a:r>
            <a:r>
              <a:rPr lang="en-US" sz="3999" spc="-39" dirty="0">
                <a:solidFill>
                  <a:srgbClr val="000000"/>
                </a:solidFill>
                <a:latin typeface="Sen 4"/>
              </a:rPr>
              <a:t> </a:t>
            </a: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ei</a:t>
            </a:r>
            <a:r>
              <a:rPr lang="en-US" sz="3999" spc="-39" dirty="0">
                <a:solidFill>
                  <a:srgbClr val="000000"/>
                </a:solidFill>
                <a:latin typeface="Sen 4"/>
              </a:rPr>
              <a:t> </a:t>
            </a: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tunneta</a:t>
            </a:r>
            <a:endParaRPr lang="en-US" sz="3999" spc="-39" dirty="0">
              <a:solidFill>
                <a:srgbClr val="000000"/>
              </a:solidFill>
              <a:latin typeface="Sen 4"/>
            </a:endParaRPr>
          </a:p>
          <a:p>
            <a:pPr marL="862965" lvl="1" indent="-431800">
              <a:lnSpc>
                <a:spcPts val="4399"/>
              </a:lnSpc>
              <a:buFont typeface="Arial"/>
              <a:buChar char="•"/>
            </a:pP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Taustalla</a:t>
            </a:r>
            <a:r>
              <a:rPr lang="en-US" sz="3999" spc="-39" dirty="0">
                <a:solidFill>
                  <a:srgbClr val="000000"/>
                </a:solidFill>
                <a:latin typeface="Sen 4"/>
              </a:rPr>
              <a:t> </a:t>
            </a: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ikääntymisen</a:t>
            </a:r>
            <a:r>
              <a:rPr lang="en-US" sz="3999" spc="-39" dirty="0">
                <a:solidFill>
                  <a:srgbClr val="000000"/>
                </a:solidFill>
                <a:latin typeface="Sen 4"/>
              </a:rPr>
              <a:t> </a:t>
            </a: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mukanaan</a:t>
            </a:r>
            <a:r>
              <a:rPr lang="en-US" sz="3999" spc="-39" dirty="0">
                <a:solidFill>
                  <a:srgbClr val="000000"/>
                </a:solidFill>
                <a:latin typeface="Sen 4"/>
              </a:rPr>
              <a:t> </a:t>
            </a: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tuomat</a:t>
            </a:r>
            <a:r>
              <a:rPr lang="en-US" sz="3999" spc="-39" dirty="0">
                <a:solidFill>
                  <a:srgbClr val="000000"/>
                </a:solidFill>
                <a:latin typeface="Sen 4"/>
              </a:rPr>
              <a:t> </a:t>
            </a: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muutokset</a:t>
            </a:r>
            <a:r>
              <a:rPr lang="en-US" sz="3999" spc="-39" dirty="0">
                <a:solidFill>
                  <a:srgbClr val="000000"/>
                </a:solidFill>
                <a:latin typeface="Sen 4"/>
              </a:rPr>
              <a:t> </a:t>
            </a: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kuuloaistissa</a:t>
            </a:r>
            <a:endParaRPr lang="en-US" sz="3999" spc="-39" dirty="0">
              <a:solidFill>
                <a:srgbClr val="000000"/>
              </a:solidFill>
              <a:latin typeface="Sen 4"/>
            </a:endParaRPr>
          </a:p>
          <a:p>
            <a:pPr marL="431165" lvl="1">
              <a:lnSpc>
                <a:spcPts val="4399"/>
              </a:lnSpc>
            </a:pPr>
            <a:endParaRPr lang="en-US" sz="3999" spc="-39" dirty="0">
              <a:solidFill>
                <a:srgbClr val="000000"/>
              </a:solidFill>
              <a:latin typeface="Sen 4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48869" y="885825"/>
            <a:ext cx="3711893" cy="122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9"/>
              </a:lnSpc>
            </a:pPr>
            <a:r>
              <a:rPr lang="en-US" sz="7149" dirty="0">
                <a:solidFill>
                  <a:srgbClr val="000000"/>
                </a:solidFill>
                <a:latin typeface="Sen 1"/>
              </a:rPr>
              <a:t>Tinnitus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787116" y="3516104"/>
            <a:ext cx="9708790" cy="9708751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5046" r="-25046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1028700" y="1658535"/>
            <a:ext cx="8831658" cy="721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lnSpc>
                <a:spcPts val="5199"/>
              </a:lnSpc>
              <a:buFont typeface="Arial"/>
              <a:buChar char="•"/>
            </a:pPr>
            <a:r>
              <a:rPr lang="en-US" sz="3999" spc="-39">
                <a:solidFill>
                  <a:srgbClr val="000000"/>
                </a:solidFill>
                <a:latin typeface="Sen 5"/>
              </a:rPr>
              <a:t>Kuulokojeen käytöstä on todettu olevan hyötyä</a:t>
            </a:r>
          </a:p>
          <a:p>
            <a:pPr marL="863599" lvl="1" indent="-431800">
              <a:lnSpc>
                <a:spcPts val="5199"/>
              </a:lnSpc>
              <a:buFont typeface="Arial"/>
              <a:buChar char="•"/>
            </a:pPr>
            <a:r>
              <a:rPr lang="en-US" sz="3999" spc="-39">
                <a:solidFill>
                  <a:srgbClr val="000000"/>
                </a:solidFill>
                <a:latin typeface="Sen 5"/>
              </a:rPr>
              <a:t>Lihasten rentouttavasta harjoittelusta, liikunnasta ja aktiivisesta elämäntavoista hyötyä tinnituksen hoidossa</a:t>
            </a:r>
          </a:p>
          <a:p>
            <a:pPr marL="863599" lvl="1" indent="-431800">
              <a:lnSpc>
                <a:spcPts val="5199"/>
              </a:lnSpc>
              <a:buFont typeface="Arial"/>
              <a:buChar char="•"/>
            </a:pPr>
            <a:r>
              <a:rPr lang="en-US" sz="3999" spc="-39">
                <a:solidFill>
                  <a:srgbClr val="000000"/>
                </a:solidFill>
                <a:latin typeface="Sen 5"/>
              </a:rPr>
              <a:t>Tinnitus vaimenee tai jopa häviää henkilön vakuututtua sen vaarattomuudesta</a:t>
            </a:r>
          </a:p>
          <a:p>
            <a:pPr marL="863599" lvl="1" indent="-431800">
              <a:lnSpc>
                <a:spcPts val="5199"/>
              </a:lnSpc>
              <a:buFont typeface="Arial"/>
              <a:buChar char="•"/>
            </a:pPr>
            <a:r>
              <a:rPr lang="en-US" sz="3999" spc="-39">
                <a:solidFill>
                  <a:srgbClr val="000000"/>
                </a:solidFill>
                <a:latin typeface="Sen 5"/>
              </a:rPr>
              <a:t>Kuulojärjestelmän siedättäminen</a:t>
            </a:r>
          </a:p>
          <a:p>
            <a:pPr>
              <a:lnSpc>
                <a:spcPts val="5199"/>
              </a:lnSpc>
            </a:pPr>
            <a:endParaRPr lang="en-US" sz="3999" spc="-39">
              <a:solidFill>
                <a:srgbClr val="000000"/>
              </a:solidFill>
              <a:latin typeface="Sen 5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43124" y="2132142"/>
            <a:ext cx="3016176" cy="6022715"/>
          </a:xfrm>
          <a:custGeom>
            <a:avLst/>
            <a:gdLst/>
            <a:ahLst/>
            <a:cxnLst/>
            <a:rect l="l" t="t" r="r" b="b"/>
            <a:pathLst>
              <a:path w="3016176" h="6022715">
                <a:moveTo>
                  <a:pt x="0" y="0"/>
                </a:moveTo>
                <a:lnTo>
                  <a:pt x="3016176" y="0"/>
                </a:lnTo>
                <a:lnTo>
                  <a:pt x="3016176" y="6022716"/>
                </a:lnTo>
                <a:lnTo>
                  <a:pt x="0" y="60227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446922"/>
            <a:ext cx="12212615" cy="6570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Sen 2"/>
              </a:rPr>
              <a:t>• Google Play –kauppa (Anroid)</a:t>
            </a:r>
          </a:p>
          <a:p>
            <a:pPr algn="just">
              <a:lnSpc>
                <a:spcPts val="3456"/>
              </a:lnSpc>
            </a:pPr>
            <a:r>
              <a:rPr lang="en-US" sz="2700">
                <a:solidFill>
                  <a:srgbClr val="000000"/>
                </a:solidFill>
                <a:latin typeface="Sen 2"/>
              </a:rPr>
              <a:t>• App Store (iPhone)</a:t>
            </a:r>
          </a:p>
          <a:p>
            <a:pPr algn="just">
              <a:lnSpc>
                <a:spcPts val="3456"/>
              </a:lnSpc>
            </a:pPr>
            <a:endParaRPr lang="en-US" sz="2700">
              <a:solidFill>
                <a:srgbClr val="000000"/>
              </a:solidFill>
              <a:latin typeface="Sen 2"/>
            </a:endParaRPr>
          </a:p>
          <a:p>
            <a:pPr>
              <a:lnSpc>
                <a:spcPts val="3456"/>
              </a:lnSpc>
            </a:pPr>
            <a:r>
              <a:rPr lang="en-US" sz="2700">
                <a:solidFill>
                  <a:srgbClr val="000000"/>
                </a:solidFill>
                <a:latin typeface="Sen 2"/>
              </a:rPr>
              <a:t>• Kuulonharjoitusten avulla pyritään totuttamaan aivoja uuteen äänimaailmaan, parantamaan kojeista saatavaa hyötyä ja lisäämään niiden säännöllistä käyttöä. </a:t>
            </a:r>
          </a:p>
          <a:p>
            <a:pPr algn="just">
              <a:lnSpc>
                <a:spcPts val="3779"/>
              </a:lnSpc>
            </a:pPr>
            <a:endParaRPr lang="en-US" sz="2700">
              <a:solidFill>
                <a:srgbClr val="000000"/>
              </a:solidFill>
              <a:latin typeface="Sen 2"/>
            </a:endParaRPr>
          </a:p>
          <a:p>
            <a:pPr algn="just">
              <a:lnSpc>
                <a:spcPts val="3779"/>
              </a:lnSpc>
            </a:pPr>
            <a:endParaRPr lang="en-US" sz="2700">
              <a:solidFill>
                <a:srgbClr val="000000"/>
              </a:solidFill>
              <a:latin typeface="Sen 2"/>
            </a:endParaRPr>
          </a:p>
          <a:p>
            <a:pPr algn="just"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Sen 2"/>
              </a:rPr>
              <a:t>Voit harjoitella:</a:t>
            </a:r>
          </a:p>
          <a:p>
            <a:pPr marL="582930" lvl="1" indent="-291465" algn="just">
              <a:lnSpc>
                <a:spcPts val="3779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Sen 2"/>
              </a:rPr>
              <a:t>Ilman taustahälyä</a:t>
            </a:r>
          </a:p>
          <a:p>
            <a:pPr marL="582930" lvl="1" indent="-291465" algn="just">
              <a:lnSpc>
                <a:spcPts val="3779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Sen 2"/>
              </a:rPr>
              <a:t>Kohinahälyssä</a:t>
            </a:r>
          </a:p>
          <a:p>
            <a:pPr marL="582930" lvl="1" indent="-291465" algn="just">
              <a:lnSpc>
                <a:spcPts val="3779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Sen 2"/>
              </a:rPr>
              <a:t>Puheensorinahälyssä</a:t>
            </a:r>
          </a:p>
          <a:p>
            <a:pPr marL="582930" lvl="1" indent="-291465" algn="just">
              <a:lnSpc>
                <a:spcPts val="3779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Sen 2"/>
              </a:rPr>
              <a:t>Kaiun kanssa</a:t>
            </a:r>
          </a:p>
          <a:p>
            <a:pPr algn="just">
              <a:lnSpc>
                <a:spcPts val="4759"/>
              </a:lnSpc>
            </a:pPr>
            <a:endParaRPr lang="en-US" sz="2700">
              <a:solidFill>
                <a:srgbClr val="000000"/>
              </a:solidFill>
              <a:latin typeface="Sen 2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024226" y="8714789"/>
            <a:ext cx="12239547" cy="1087022"/>
          </a:xfrm>
          <a:custGeom>
            <a:avLst/>
            <a:gdLst/>
            <a:ahLst/>
            <a:cxnLst/>
            <a:rect l="l" t="t" r="r" b="b"/>
            <a:pathLst>
              <a:path w="12239547" h="1087022">
                <a:moveTo>
                  <a:pt x="0" y="0"/>
                </a:moveTo>
                <a:lnTo>
                  <a:pt x="12239548" y="0"/>
                </a:lnTo>
                <a:lnTo>
                  <a:pt x="12239548" y="1087022"/>
                </a:lnTo>
                <a:lnTo>
                  <a:pt x="0" y="10870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972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942975"/>
            <a:ext cx="10136942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500" dirty="0" err="1">
                <a:solidFill>
                  <a:srgbClr val="000000"/>
                </a:solidFill>
                <a:latin typeface="Sen 1"/>
              </a:rPr>
              <a:t>Kuulorata</a:t>
            </a:r>
            <a:r>
              <a:rPr lang="en-US" sz="4500" dirty="0">
                <a:solidFill>
                  <a:srgbClr val="000000"/>
                </a:solidFill>
                <a:latin typeface="Sen 1"/>
              </a:rPr>
              <a:t> –</a:t>
            </a:r>
            <a:r>
              <a:rPr lang="en-US" sz="4500" dirty="0" err="1">
                <a:solidFill>
                  <a:srgbClr val="000000"/>
                </a:solidFill>
                <a:latin typeface="Sen 1"/>
              </a:rPr>
              <a:t>sovellus</a:t>
            </a:r>
            <a:r>
              <a:rPr lang="en-US" sz="4500" dirty="0">
                <a:solidFill>
                  <a:srgbClr val="000000"/>
                </a:solidFill>
                <a:latin typeface="Sen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en 1"/>
              </a:rPr>
              <a:t>älypuhelimeen</a:t>
            </a:r>
            <a:endParaRPr lang="en-US" sz="4500" dirty="0">
              <a:solidFill>
                <a:srgbClr val="000000"/>
              </a:solidFill>
              <a:latin typeface="Sen 1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393756">
            <a:off x="4322331" y="5143500"/>
            <a:ext cx="5244474" cy="0"/>
          </a:xfrm>
          <a:prstGeom prst="line">
            <a:avLst/>
          </a:prstGeom>
          <a:ln w="9525" cap="rnd">
            <a:solidFill>
              <a:srgbClr val="C64D5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1543082" y="4441508"/>
            <a:ext cx="5172886" cy="127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0"/>
              </a:lnSpc>
            </a:pPr>
            <a:r>
              <a:rPr lang="en-US" sz="9000">
                <a:solidFill>
                  <a:srgbClr val="FFFFFF"/>
                </a:solidFill>
                <a:latin typeface="Sen 3"/>
              </a:rPr>
              <a:t>Kiitos!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815638" y="2035361"/>
            <a:ext cx="9335989" cy="9335951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t="-4237" b="-38315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493402" y="1149263"/>
            <a:ext cx="10742113" cy="1403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 b="1" dirty="0">
                <a:solidFill>
                  <a:srgbClr val="000000"/>
                </a:solidFill>
                <a:latin typeface="Sen 1" panose="020B0604020202020204" charset="0"/>
                <a:ea typeface="Sen 2 Bold"/>
                <a:cs typeface="Sen 2 Bold"/>
                <a:sym typeface="Sen 2 Bold"/>
              </a:rPr>
              <a:t>Helen Keller</a:t>
            </a:r>
          </a:p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Sen 2" panose="020B0604020202020204" charset="0"/>
                <a:ea typeface="Sen 2"/>
                <a:cs typeface="Sen 2"/>
                <a:sym typeface="Sen 2"/>
              </a:rPr>
              <a:t> (1880-1968)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13869" y="4060924"/>
            <a:ext cx="9257088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Sen 3"/>
                <a:ea typeface="Sen 3"/>
                <a:cs typeface="Sen 3"/>
                <a:sym typeface="Sen 3"/>
              </a:rPr>
              <a:t>”</a:t>
            </a:r>
            <a:r>
              <a:rPr lang="en-US" sz="3999" dirty="0" err="1">
                <a:solidFill>
                  <a:srgbClr val="000000"/>
                </a:solidFill>
                <a:latin typeface="Sen 3"/>
                <a:ea typeface="Sen 3"/>
                <a:cs typeface="Sen 3"/>
                <a:sym typeface="Sen 3"/>
              </a:rPr>
              <a:t>Heikentyvä</a:t>
            </a:r>
            <a:r>
              <a:rPr lang="en-US" sz="3999" dirty="0">
                <a:solidFill>
                  <a:srgbClr val="000000"/>
                </a:solidFill>
                <a:latin typeface="Sen 3"/>
                <a:ea typeface="Sen 3"/>
                <a:cs typeface="Sen 3"/>
                <a:sym typeface="Sen 3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en 3"/>
                <a:ea typeface="Sen 3"/>
                <a:cs typeface="Sen 3"/>
                <a:sym typeface="Sen 3"/>
              </a:rPr>
              <a:t>näkö</a:t>
            </a:r>
            <a:r>
              <a:rPr lang="en-US" sz="3999" dirty="0">
                <a:solidFill>
                  <a:srgbClr val="000000"/>
                </a:solidFill>
                <a:latin typeface="Sen 3"/>
                <a:ea typeface="Sen 3"/>
                <a:cs typeface="Sen 3"/>
                <a:sym typeface="Sen 3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en 3"/>
                <a:ea typeface="Sen 3"/>
                <a:cs typeface="Sen 3"/>
                <a:sym typeface="Sen 3"/>
              </a:rPr>
              <a:t>eristää</a:t>
            </a:r>
            <a:r>
              <a:rPr lang="en-US" sz="3999" dirty="0">
                <a:solidFill>
                  <a:srgbClr val="000000"/>
                </a:solidFill>
                <a:latin typeface="Sen 3"/>
                <a:ea typeface="Sen 3"/>
                <a:cs typeface="Sen 3"/>
                <a:sym typeface="Sen 3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en 3"/>
                <a:ea typeface="Sen 3"/>
                <a:cs typeface="Sen 3"/>
                <a:sym typeface="Sen 3"/>
              </a:rPr>
              <a:t>meidät</a:t>
            </a:r>
            <a:r>
              <a:rPr lang="en-US" sz="3999" dirty="0">
                <a:solidFill>
                  <a:srgbClr val="000000"/>
                </a:solidFill>
                <a:latin typeface="Sen 3"/>
                <a:ea typeface="Sen 3"/>
                <a:cs typeface="Sen 3"/>
                <a:sym typeface="Sen 3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en 3"/>
                <a:ea typeface="Sen 3"/>
                <a:cs typeface="Sen 3"/>
                <a:sym typeface="Sen 3"/>
              </a:rPr>
              <a:t>ympäristöstä</a:t>
            </a:r>
            <a:r>
              <a:rPr lang="en-US" sz="3999" dirty="0">
                <a:solidFill>
                  <a:srgbClr val="000000"/>
                </a:solidFill>
                <a:latin typeface="Sen 3"/>
                <a:ea typeface="Sen 3"/>
                <a:cs typeface="Sen 3"/>
                <a:sym typeface="Sen 3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Sen 3"/>
                <a:ea typeface="Sen 3"/>
                <a:cs typeface="Sen 3"/>
                <a:sym typeface="Sen 3"/>
              </a:rPr>
              <a:t>mutta</a:t>
            </a:r>
            <a:r>
              <a:rPr lang="en-US" sz="3999" dirty="0">
                <a:solidFill>
                  <a:srgbClr val="000000"/>
                </a:solidFill>
                <a:latin typeface="Sen 3"/>
                <a:ea typeface="Sen 3"/>
                <a:cs typeface="Sen 3"/>
                <a:sym typeface="Sen 3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en 3"/>
                <a:ea typeface="Sen 3"/>
                <a:cs typeface="Sen 3"/>
                <a:sym typeface="Sen 3"/>
              </a:rPr>
              <a:t>heikentyvä</a:t>
            </a:r>
            <a:r>
              <a:rPr lang="en-US" sz="3999" dirty="0">
                <a:solidFill>
                  <a:srgbClr val="000000"/>
                </a:solidFill>
                <a:latin typeface="Sen 3"/>
                <a:ea typeface="Sen 3"/>
                <a:cs typeface="Sen 3"/>
                <a:sym typeface="Sen 3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en 3"/>
                <a:ea typeface="Sen 3"/>
                <a:cs typeface="Sen 3"/>
                <a:sym typeface="Sen 3"/>
              </a:rPr>
              <a:t>kuulo</a:t>
            </a:r>
            <a:r>
              <a:rPr lang="en-US" sz="3999" dirty="0">
                <a:solidFill>
                  <a:srgbClr val="000000"/>
                </a:solidFill>
                <a:latin typeface="Sen 3"/>
                <a:ea typeface="Sen 3"/>
                <a:cs typeface="Sen 3"/>
                <a:sym typeface="Sen 3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en 3"/>
                <a:ea typeface="Sen 3"/>
                <a:cs typeface="Sen 3"/>
                <a:sym typeface="Sen 3"/>
              </a:rPr>
              <a:t>eristää</a:t>
            </a:r>
            <a:r>
              <a:rPr lang="en-US" sz="3999" dirty="0">
                <a:solidFill>
                  <a:srgbClr val="000000"/>
                </a:solidFill>
                <a:latin typeface="Sen 3"/>
                <a:ea typeface="Sen 3"/>
                <a:cs typeface="Sen 3"/>
                <a:sym typeface="Sen 3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en 3"/>
                <a:ea typeface="Sen 3"/>
                <a:cs typeface="Sen 3"/>
                <a:sym typeface="Sen 3"/>
              </a:rPr>
              <a:t>meidät</a:t>
            </a:r>
            <a:r>
              <a:rPr lang="en-US" sz="3999" dirty="0">
                <a:solidFill>
                  <a:srgbClr val="000000"/>
                </a:solidFill>
                <a:latin typeface="Sen 3"/>
                <a:ea typeface="Sen 3"/>
                <a:cs typeface="Sen 3"/>
                <a:sym typeface="Sen 3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en 3"/>
                <a:ea typeface="Sen 3"/>
                <a:cs typeface="Sen 3"/>
                <a:sym typeface="Sen 3"/>
              </a:rPr>
              <a:t>muista</a:t>
            </a:r>
            <a:r>
              <a:rPr lang="en-US" sz="3999" dirty="0">
                <a:solidFill>
                  <a:srgbClr val="000000"/>
                </a:solidFill>
                <a:latin typeface="Sen 3"/>
                <a:ea typeface="Sen 3"/>
                <a:cs typeface="Sen 3"/>
                <a:sym typeface="Sen 3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en 3"/>
                <a:ea typeface="Sen 3"/>
                <a:cs typeface="Sen 3"/>
                <a:sym typeface="Sen 3"/>
              </a:rPr>
              <a:t>ihmisistä</a:t>
            </a:r>
            <a:r>
              <a:rPr lang="en-US" sz="3999" dirty="0">
                <a:solidFill>
                  <a:srgbClr val="000000"/>
                </a:solidFill>
                <a:latin typeface="Sen 3"/>
                <a:ea typeface="Sen 3"/>
                <a:cs typeface="Sen 3"/>
                <a:sym typeface="Sen 3"/>
              </a:rPr>
              <a:t>.”​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4112550" y="5999292"/>
            <a:ext cx="5246370" cy="5246370"/>
            <a:chOff x="0" y="0"/>
            <a:chExt cx="13884457" cy="13884457"/>
          </a:xfrm>
        </p:grpSpPr>
        <p:sp>
          <p:nvSpPr>
            <p:cNvPr id="4" name="Freeform 4"/>
            <p:cNvSpPr/>
            <p:nvPr/>
          </p:nvSpPr>
          <p:spPr>
            <a:xfrm>
              <a:off x="-342874" y="-11125"/>
              <a:ext cx="14570202" cy="13906705"/>
            </a:xfrm>
            <a:custGeom>
              <a:avLst/>
              <a:gdLst/>
              <a:ahLst/>
              <a:cxnLst/>
              <a:rect l="l" t="t" r="r" b="b"/>
              <a:pathLst>
                <a:path w="14570202" h="13906705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00829B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254486" y="73238"/>
              <a:ext cx="14393428" cy="13737980"/>
            </a:xfrm>
            <a:custGeom>
              <a:avLst/>
              <a:gdLst/>
              <a:ahLst/>
              <a:cxnLst/>
              <a:rect l="l" t="t" r="r" b="b"/>
              <a:pathLst>
                <a:path w="14393428" h="13737980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2"/>
              <a:stretch>
                <a:fillRect l="-24590" r="-24590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785438" y="1013424"/>
            <a:ext cx="16717124" cy="7630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1" indent="-485775" algn="l">
              <a:lnSpc>
                <a:spcPts val="5850"/>
              </a:lnSpc>
              <a:buFont typeface="Arial"/>
              <a:buChar char="•"/>
            </a:pPr>
            <a:r>
              <a:rPr lang="en-US" sz="4500" spc="-44" dirty="0" err="1">
                <a:solidFill>
                  <a:srgbClr val="000000"/>
                </a:solidFill>
                <a:latin typeface="Sen 1" panose="020B0604020202020204" charset="0"/>
                <a:ea typeface="Sen 3"/>
                <a:cs typeface="Sen 3"/>
                <a:sym typeface="Sen 3"/>
              </a:rPr>
              <a:t>Kuuloviat</a:t>
            </a:r>
            <a:r>
              <a:rPr lang="en-US" sz="4500" spc="-44" dirty="0">
                <a:solidFill>
                  <a:srgbClr val="000000"/>
                </a:solidFill>
                <a:latin typeface="Sen 1" panose="020B0604020202020204" charset="0"/>
                <a:ea typeface="Sen 3"/>
                <a:cs typeface="Sen 3"/>
                <a:sym typeface="Sen 3"/>
              </a:rPr>
              <a:t> </a:t>
            </a:r>
            <a:r>
              <a:rPr lang="en-US" sz="4500" spc="-44" dirty="0" err="1">
                <a:solidFill>
                  <a:srgbClr val="000000"/>
                </a:solidFill>
                <a:latin typeface="Sen 1" panose="020B0604020202020204" charset="0"/>
                <a:ea typeface="Sen 3"/>
                <a:cs typeface="Sen 3"/>
                <a:sym typeface="Sen 3"/>
              </a:rPr>
              <a:t>ovat</a:t>
            </a:r>
            <a:r>
              <a:rPr lang="en-US" sz="4500" spc="-44" dirty="0">
                <a:solidFill>
                  <a:srgbClr val="000000"/>
                </a:solidFill>
                <a:latin typeface="Sen 1" panose="020B0604020202020204" charset="0"/>
                <a:ea typeface="Sen 3"/>
                <a:cs typeface="Sen 3"/>
                <a:sym typeface="Sen 3"/>
              </a:rPr>
              <a:t> </a:t>
            </a:r>
            <a:r>
              <a:rPr lang="en-US" sz="4500" spc="-44" dirty="0" err="1">
                <a:solidFill>
                  <a:srgbClr val="000000"/>
                </a:solidFill>
                <a:latin typeface="Sen 1" panose="020B0604020202020204" charset="0"/>
                <a:ea typeface="Sen 3"/>
                <a:cs typeface="Sen 3"/>
                <a:sym typeface="Sen 3"/>
              </a:rPr>
              <a:t>väestön</a:t>
            </a:r>
            <a:r>
              <a:rPr lang="en-US" sz="4500" spc="-44" dirty="0">
                <a:solidFill>
                  <a:srgbClr val="000000"/>
                </a:solidFill>
                <a:latin typeface="Sen 1" panose="020B0604020202020204" charset="0"/>
                <a:ea typeface="Sen 3"/>
                <a:cs typeface="Sen 3"/>
                <a:sym typeface="Sen 3"/>
              </a:rPr>
              <a:t> </a:t>
            </a:r>
            <a:r>
              <a:rPr lang="en-US" sz="4500" spc="-44" dirty="0" err="1">
                <a:solidFill>
                  <a:srgbClr val="000000"/>
                </a:solidFill>
                <a:latin typeface="Sen 1" panose="020B0604020202020204" charset="0"/>
                <a:ea typeface="Sen 3"/>
                <a:cs typeface="Sen 3"/>
                <a:sym typeface="Sen 3"/>
              </a:rPr>
              <a:t>yleisempiä</a:t>
            </a:r>
            <a:r>
              <a:rPr lang="en-US" sz="4500" spc="-44" dirty="0">
                <a:solidFill>
                  <a:srgbClr val="000000"/>
                </a:solidFill>
                <a:latin typeface="Sen 1" panose="020B0604020202020204" charset="0"/>
                <a:ea typeface="Sen 3"/>
                <a:cs typeface="Sen 3"/>
                <a:sym typeface="Sen 3"/>
              </a:rPr>
              <a:t> </a:t>
            </a:r>
            <a:r>
              <a:rPr lang="en-US" sz="4500" spc="-44" dirty="0" err="1">
                <a:solidFill>
                  <a:srgbClr val="000000"/>
                </a:solidFill>
                <a:latin typeface="Sen 1" panose="020B0604020202020204" charset="0"/>
                <a:ea typeface="Sen 3"/>
                <a:cs typeface="Sen 3"/>
                <a:sym typeface="Sen 3"/>
              </a:rPr>
              <a:t>terveysongelmia</a:t>
            </a:r>
            <a:r>
              <a:rPr lang="en-US" sz="4500" spc="-44" dirty="0">
                <a:solidFill>
                  <a:srgbClr val="000000"/>
                </a:solidFill>
                <a:latin typeface="Sen 1" panose="020B0604020202020204" charset="0"/>
                <a:ea typeface="Sen 3"/>
                <a:cs typeface="Sen 3"/>
                <a:sym typeface="Sen 3"/>
              </a:rPr>
              <a:t> </a:t>
            </a:r>
          </a:p>
          <a:p>
            <a:pPr marL="1597669" lvl="2" indent="-532556" algn="l">
              <a:lnSpc>
                <a:spcPts val="4810"/>
              </a:lnSpc>
              <a:buFont typeface="Arial"/>
              <a:buChar char="⚬"/>
            </a:pPr>
            <a:r>
              <a:rPr lang="en-US" sz="3700" spc="-37" dirty="0">
                <a:solidFill>
                  <a:srgbClr val="000000"/>
                </a:solidFill>
                <a:latin typeface="Sen 2" panose="020B0604020202020204" charset="0"/>
                <a:ea typeface="Sen 3"/>
                <a:cs typeface="Sen 3"/>
                <a:sym typeface="Sen 3"/>
              </a:rPr>
              <a:t>65-vuotiaista 40%:</a:t>
            </a:r>
            <a:r>
              <a:rPr lang="en-US" sz="3700" spc="-37" dirty="0" err="1">
                <a:solidFill>
                  <a:srgbClr val="000000"/>
                </a:solidFill>
                <a:latin typeface="Sen 2" panose="020B0604020202020204" charset="0"/>
                <a:ea typeface="Sen 3"/>
                <a:cs typeface="Sen 3"/>
                <a:sym typeface="Sen 3"/>
              </a:rPr>
              <a:t>lla</a:t>
            </a:r>
            <a:r>
              <a:rPr lang="en-US" sz="3700" spc="-37" dirty="0">
                <a:solidFill>
                  <a:srgbClr val="000000"/>
                </a:solidFill>
                <a:latin typeface="Sen 2" panose="020B0604020202020204" charset="0"/>
                <a:ea typeface="Sen 3"/>
                <a:cs typeface="Sen 3"/>
                <a:sym typeface="Sen 3"/>
              </a:rPr>
              <a:t> ja </a:t>
            </a:r>
            <a:r>
              <a:rPr lang="en-US" sz="3700" spc="-37" dirty="0" err="1">
                <a:solidFill>
                  <a:srgbClr val="000000"/>
                </a:solidFill>
                <a:latin typeface="Sen 2" panose="020B0604020202020204" charset="0"/>
                <a:ea typeface="Sen 3"/>
                <a:cs typeface="Sen 3"/>
                <a:sym typeface="Sen 3"/>
              </a:rPr>
              <a:t>yli</a:t>
            </a:r>
            <a:r>
              <a:rPr lang="en-US" sz="3700" spc="-37" dirty="0">
                <a:solidFill>
                  <a:srgbClr val="000000"/>
                </a:solidFill>
                <a:latin typeface="Sen 2" panose="020B0604020202020204" charset="0"/>
                <a:ea typeface="Sen 3"/>
                <a:cs typeface="Sen 3"/>
                <a:sym typeface="Sen 3"/>
              </a:rPr>
              <a:t> 75-vuotiaista </a:t>
            </a:r>
            <a:r>
              <a:rPr lang="en-US" sz="3700" spc="-37" dirty="0" err="1">
                <a:solidFill>
                  <a:srgbClr val="000000"/>
                </a:solidFill>
                <a:latin typeface="Sen 2" panose="020B0604020202020204" charset="0"/>
                <a:ea typeface="Sen 3"/>
                <a:cs typeface="Sen 3"/>
                <a:sym typeface="Sen 3"/>
              </a:rPr>
              <a:t>jopa</a:t>
            </a:r>
            <a:r>
              <a:rPr lang="en-US" sz="3700" spc="-37" dirty="0">
                <a:solidFill>
                  <a:srgbClr val="000000"/>
                </a:solidFill>
                <a:latin typeface="Sen 2" panose="020B0604020202020204" charset="0"/>
                <a:ea typeface="Sen 3"/>
                <a:cs typeface="Sen 3"/>
                <a:sym typeface="Sen 3"/>
              </a:rPr>
              <a:t> 70%:</a:t>
            </a:r>
            <a:r>
              <a:rPr lang="en-US" sz="3700" spc="-37" dirty="0" err="1">
                <a:solidFill>
                  <a:srgbClr val="000000"/>
                </a:solidFill>
                <a:latin typeface="Sen 2" panose="020B0604020202020204" charset="0"/>
                <a:ea typeface="Sen 3"/>
                <a:cs typeface="Sen 3"/>
                <a:sym typeface="Sen 3"/>
              </a:rPr>
              <a:t>lla</a:t>
            </a:r>
            <a:r>
              <a:rPr lang="en-US" sz="3700" spc="-37" dirty="0">
                <a:solidFill>
                  <a:srgbClr val="000000"/>
                </a:solidFill>
                <a:latin typeface="Sen 2" panose="020B0604020202020204" charset="0"/>
                <a:ea typeface="Sen 3"/>
                <a:cs typeface="Sen 3"/>
                <a:sym typeface="Sen 3"/>
              </a:rPr>
              <a:t> on </a:t>
            </a:r>
            <a:r>
              <a:rPr lang="en-US" sz="3700" spc="-37" dirty="0" err="1">
                <a:solidFill>
                  <a:srgbClr val="000000"/>
                </a:solidFill>
                <a:latin typeface="Sen 2" panose="020B0604020202020204" charset="0"/>
                <a:ea typeface="Sen 3"/>
                <a:cs typeface="Sen 3"/>
                <a:sym typeface="Sen 3"/>
              </a:rPr>
              <a:t>jonkinasteinen</a:t>
            </a:r>
            <a:r>
              <a:rPr lang="en-US" sz="3700" spc="-37" dirty="0">
                <a:solidFill>
                  <a:srgbClr val="000000"/>
                </a:solidFill>
                <a:latin typeface="Sen 2" panose="020B0604020202020204" charset="0"/>
                <a:ea typeface="Sen 3"/>
                <a:cs typeface="Sen 3"/>
                <a:sym typeface="Sen 3"/>
              </a:rPr>
              <a:t> </a:t>
            </a:r>
            <a:r>
              <a:rPr lang="en-US" sz="3700" spc="-37" dirty="0" err="1">
                <a:solidFill>
                  <a:srgbClr val="000000"/>
                </a:solidFill>
                <a:latin typeface="Sen 2" panose="020B0604020202020204" charset="0"/>
                <a:ea typeface="Sen 3"/>
                <a:cs typeface="Sen 3"/>
                <a:sym typeface="Sen 3"/>
              </a:rPr>
              <a:t>kuulovika</a:t>
            </a:r>
            <a:endParaRPr lang="en-US" sz="3700" spc="-37" dirty="0">
              <a:solidFill>
                <a:srgbClr val="000000"/>
              </a:solidFill>
              <a:latin typeface="Sen 2" panose="020B0604020202020204" charset="0"/>
              <a:ea typeface="Sen 3"/>
              <a:cs typeface="Sen 3"/>
              <a:sym typeface="Sen 3"/>
            </a:endParaRPr>
          </a:p>
          <a:p>
            <a:pPr algn="l">
              <a:lnSpc>
                <a:spcPts val="5850"/>
              </a:lnSpc>
            </a:pPr>
            <a:endParaRPr lang="en-US" sz="3700" spc="-37" dirty="0">
              <a:solidFill>
                <a:srgbClr val="000000"/>
              </a:solidFill>
              <a:latin typeface="Sen 3"/>
              <a:ea typeface="Sen 3"/>
              <a:cs typeface="Sen 3"/>
              <a:sym typeface="Sen 3"/>
            </a:endParaRPr>
          </a:p>
          <a:p>
            <a:pPr marL="971550" lvl="1" indent="-485775" algn="l">
              <a:lnSpc>
                <a:spcPts val="6345"/>
              </a:lnSpc>
              <a:buFont typeface="Arial"/>
              <a:buChar char="•"/>
            </a:pPr>
            <a:r>
              <a:rPr lang="en-US" sz="4500" spc="-44" dirty="0" err="1">
                <a:solidFill>
                  <a:srgbClr val="000000"/>
                </a:solidFill>
                <a:latin typeface="Sen 1" panose="020B0604020202020204" charset="0"/>
                <a:ea typeface="Sen 3"/>
                <a:cs typeface="Sen 3"/>
                <a:sym typeface="Sen 3"/>
              </a:rPr>
              <a:t>Hoitamaton</a:t>
            </a:r>
            <a:r>
              <a:rPr lang="en-US" sz="4500" spc="-44" dirty="0">
                <a:solidFill>
                  <a:srgbClr val="000000"/>
                </a:solidFill>
                <a:latin typeface="Sen 1" panose="020B0604020202020204" charset="0"/>
                <a:ea typeface="Sen 3"/>
                <a:cs typeface="Sen 3"/>
                <a:sym typeface="Sen 3"/>
              </a:rPr>
              <a:t> </a:t>
            </a:r>
            <a:r>
              <a:rPr lang="en-US" sz="4500" spc="-44" dirty="0" err="1">
                <a:solidFill>
                  <a:srgbClr val="000000"/>
                </a:solidFill>
                <a:latin typeface="Sen 1" panose="020B0604020202020204" charset="0"/>
                <a:ea typeface="Sen 3"/>
                <a:cs typeface="Sen 3"/>
                <a:sym typeface="Sen 3"/>
              </a:rPr>
              <a:t>huono</a:t>
            </a:r>
            <a:r>
              <a:rPr lang="en-US" sz="4500" spc="-44" dirty="0">
                <a:solidFill>
                  <a:srgbClr val="000000"/>
                </a:solidFill>
                <a:latin typeface="Sen 1" panose="020B0604020202020204" charset="0"/>
                <a:ea typeface="Sen 3"/>
                <a:cs typeface="Sen 3"/>
                <a:sym typeface="Sen 3"/>
              </a:rPr>
              <a:t> </a:t>
            </a:r>
            <a:r>
              <a:rPr lang="en-US" sz="4500" spc="-44" dirty="0" err="1">
                <a:solidFill>
                  <a:srgbClr val="000000"/>
                </a:solidFill>
                <a:latin typeface="Sen 1" panose="020B0604020202020204" charset="0"/>
                <a:ea typeface="Sen 3"/>
                <a:cs typeface="Sen 3"/>
                <a:sym typeface="Sen 3"/>
              </a:rPr>
              <a:t>kuulo</a:t>
            </a:r>
            <a:r>
              <a:rPr lang="en-US" sz="4500" spc="-44" dirty="0">
                <a:solidFill>
                  <a:srgbClr val="000000"/>
                </a:solidFill>
                <a:latin typeface="Sen 1" panose="020B0604020202020204" charset="0"/>
                <a:ea typeface="Sen 3"/>
                <a:cs typeface="Sen 3"/>
                <a:sym typeface="Sen 3"/>
              </a:rPr>
              <a:t> </a:t>
            </a:r>
            <a:r>
              <a:rPr lang="en-US" sz="4500" spc="-44" dirty="0" err="1">
                <a:solidFill>
                  <a:srgbClr val="000000"/>
                </a:solidFill>
                <a:latin typeface="Sen 1" panose="020B0604020202020204" charset="0"/>
                <a:ea typeface="Sen 3"/>
                <a:cs typeface="Sen 3"/>
                <a:sym typeface="Sen 3"/>
              </a:rPr>
              <a:t>voi</a:t>
            </a:r>
            <a:r>
              <a:rPr lang="en-US" sz="4500" spc="-44" dirty="0">
                <a:solidFill>
                  <a:srgbClr val="000000"/>
                </a:solidFill>
                <a:latin typeface="Sen 1" panose="020B0604020202020204" charset="0"/>
                <a:ea typeface="Sen 3"/>
                <a:cs typeface="Sen 3"/>
                <a:sym typeface="Sen 3"/>
              </a:rPr>
              <a:t> </a:t>
            </a:r>
            <a:r>
              <a:rPr lang="en-US" sz="4500" spc="-44" dirty="0" err="1">
                <a:solidFill>
                  <a:srgbClr val="000000"/>
                </a:solidFill>
                <a:latin typeface="Sen 1" panose="020B0604020202020204" charset="0"/>
                <a:ea typeface="Sen 3"/>
                <a:cs typeface="Sen 3"/>
                <a:sym typeface="Sen 3"/>
              </a:rPr>
              <a:t>vaikuttaa</a:t>
            </a:r>
            <a:r>
              <a:rPr lang="en-US" sz="4500" spc="-44" dirty="0">
                <a:solidFill>
                  <a:srgbClr val="000000"/>
                </a:solidFill>
                <a:latin typeface="Sen 1" panose="020B0604020202020204" charset="0"/>
                <a:ea typeface="Sen 3"/>
                <a:cs typeface="Sen 3"/>
                <a:sym typeface="Sen 3"/>
              </a:rPr>
              <a:t> </a:t>
            </a:r>
            <a:r>
              <a:rPr lang="en-US" sz="4500" spc="-44" dirty="0" err="1">
                <a:solidFill>
                  <a:srgbClr val="000000"/>
                </a:solidFill>
                <a:latin typeface="Sen 1" panose="020B0604020202020204" charset="0"/>
                <a:ea typeface="Sen 3"/>
                <a:cs typeface="Sen 3"/>
                <a:sym typeface="Sen 3"/>
              </a:rPr>
              <a:t>muistiin</a:t>
            </a:r>
            <a:r>
              <a:rPr lang="en-US" sz="4500" spc="-44" dirty="0">
                <a:solidFill>
                  <a:srgbClr val="000000"/>
                </a:solidFill>
                <a:latin typeface="Sen 1" panose="020B0604020202020204" charset="0"/>
                <a:ea typeface="Sen 3"/>
                <a:cs typeface="Sen 3"/>
                <a:sym typeface="Sen 3"/>
              </a:rPr>
              <a:t>, </a:t>
            </a:r>
            <a:r>
              <a:rPr lang="en-US" sz="4500" spc="-44" dirty="0" err="1">
                <a:solidFill>
                  <a:srgbClr val="000000"/>
                </a:solidFill>
                <a:latin typeface="Sen 1" panose="020B0604020202020204" charset="0"/>
                <a:ea typeface="Sen 3"/>
                <a:cs typeface="Sen 3"/>
                <a:sym typeface="Sen 3"/>
              </a:rPr>
              <a:t>tiedonkäsittelyyn</a:t>
            </a:r>
            <a:r>
              <a:rPr lang="en-US" sz="4500" spc="-44" dirty="0">
                <a:solidFill>
                  <a:srgbClr val="000000"/>
                </a:solidFill>
                <a:latin typeface="Sen 1" panose="020B0604020202020204" charset="0"/>
                <a:ea typeface="Sen 3"/>
                <a:cs typeface="Sen 3"/>
                <a:sym typeface="Sen 3"/>
              </a:rPr>
              <a:t> ja </a:t>
            </a:r>
            <a:r>
              <a:rPr lang="en-US" sz="4500" spc="-44" dirty="0" err="1">
                <a:solidFill>
                  <a:srgbClr val="000000"/>
                </a:solidFill>
                <a:latin typeface="Sen 1" panose="020B0604020202020204" charset="0"/>
                <a:ea typeface="Sen 3"/>
                <a:cs typeface="Sen 3"/>
                <a:sym typeface="Sen 3"/>
              </a:rPr>
              <a:t>mielen</a:t>
            </a:r>
            <a:r>
              <a:rPr lang="en-US" sz="4500" spc="-44" dirty="0">
                <a:solidFill>
                  <a:srgbClr val="000000"/>
                </a:solidFill>
                <a:latin typeface="Sen 1" panose="020B0604020202020204" charset="0"/>
                <a:ea typeface="Sen 3"/>
                <a:cs typeface="Sen 3"/>
                <a:sym typeface="Sen 3"/>
              </a:rPr>
              <a:t> </a:t>
            </a:r>
            <a:r>
              <a:rPr lang="en-US" sz="4500" spc="-44" dirty="0" err="1">
                <a:solidFill>
                  <a:srgbClr val="000000"/>
                </a:solidFill>
                <a:latin typeface="Sen 1" panose="020B0604020202020204" charset="0"/>
                <a:ea typeface="Sen 3"/>
                <a:cs typeface="Sen 3"/>
                <a:sym typeface="Sen 3"/>
              </a:rPr>
              <a:t>hyvinvointiin</a:t>
            </a:r>
            <a:endParaRPr lang="en-US" sz="4500" spc="-44" dirty="0">
              <a:solidFill>
                <a:srgbClr val="000000"/>
              </a:solidFill>
              <a:latin typeface="Sen 1" panose="020B0604020202020204" charset="0"/>
              <a:ea typeface="Sen 3"/>
              <a:cs typeface="Sen 3"/>
              <a:sym typeface="Sen 3"/>
            </a:endParaRPr>
          </a:p>
          <a:p>
            <a:pPr algn="l">
              <a:lnSpc>
                <a:spcPts val="5207"/>
              </a:lnSpc>
            </a:pPr>
            <a:r>
              <a:rPr lang="en-US" sz="4500" spc="-44" dirty="0">
                <a:solidFill>
                  <a:srgbClr val="000000"/>
                </a:solidFill>
                <a:latin typeface="Sen 3"/>
                <a:ea typeface="Sen 3"/>
                <a:cs typeface="Sen 3"/>
                <a:sym typeface="Sen 3"/>
              </a:rPr>
              <a:t>               </a:t>
            </a:r>
            <a:r>
              <a:rPr lang="en-US" sz="4000" spc="-41" dirty="0" err="1">
                <a:solidFill>
                  <a:srgbClr val="000000"/>
                </a:solidFill>
                <a:latin typeface="Sen 2" panose="020B0604020202020204" charset="0"/>
                <a:ea typeface="Sen 3"/>
                <a:cs typeface="Sen 3"/>
                <a:sym typeface="Sen 3"/>
              </a:rPr>
              <a:t>vaikuttaa</a:t>
            </a:r>
            <a:r>
              <a:rPr lang="en-US" sz="4000" spc="-41" dirty="0">
                <a:solidFill>
                  <a:srgbClr val="000000"/>
                </a:solidFill>
                <a:latin typeface="Sen 2" panose="020B0604020202020204" charset="0"/>
                <a:ea typeface="Sen 3"/>
                <a:cs typeface="Sen 3"/>
                <a:sym typeface="Sen 3"/>
              </a:rPr>
              <a:t> </a:t>
            </a:r>
            <a:r>
              <a:rPr lang="en-US" sz="4000" spc="-41" dirty="0" err="1">
                <a:solidFill>
                  <a:srgbClr val="000000"/>
                </a:solidFill>
                <a:latin typeface="Sen 2" panose="020B0604020202020204" charset="0"/>
                <a:ea typeface="Sen 3"/>
                <a:cs typeface="Sen 3"/>
                <a:sym typeface="Sen 3"/>
              </a:rPr>
              <a:t>arkeen</a:t>
            </a:r>
            <a:r>
              <a:rPr lang="en-US" sz="4000" spc="-41" dirty="0">
                <a:solidFill>
                  <a:srgbClr val="000000"/>
                </a:solidFill>
                <a:latin typeface="Sen 2" panose="020B0604020202020204" charset="0"/>
                <a:ea typeface="Sen 3"/>
                <a:cs typeface="Sen 3"/>
                <a:sym typeface="Sen 3"/>
              </a:rPr>
              <a:t> ja </a:t>
            </a:r>
            <a:r>
              <a:rPr lang="en-US" sz="4000" spc="-41" dirty="0" err="1">
                <a:solidFill>
                  <a:srgbClr val="000000"/>
                </a:solidFill>
                <a:latin typeface="Sen 2" panose="020B0604020202020204" charset="0"/>
                <a:ea typeface="Sen 3"/>
                <a:cs typeface="Sen 3"/>
                <a:sym typeface="Sen 3"/>
              </a:rPr>
              <a:t>elämänlaatuun</a:t>
            </a:r>
            <a:endParaRPr lang="en-US" sz="4000" spc="-41" dirty="0">
              <a:solidFill>
                <a:srgbClr val="000000"/>
              </a:solidFill>
              <a:latin typeface="Sen 2" panose="020B0604020202020204" charset="0"/>
              <a:ea typeface="Sen 3"/>
              <a:cs typeface="Sen 3"/>
              <a:sym typeface="Sen 3"/>
            </a:endParaRPr>
          </a:p>
          <a:p>
            <a:pPr marL="3454403" lvl="5" indent="-575734" algn="l">
              <a:lnSpc>
                <a:spcPts val="4160"/>
              </a:lnSpc>
              <a:buFont typeface="Arial"/>
              <a:buChar char="⚬"/>
            </a:pPr>
            <a:r>
              <a:rPr lang="en-US" sz="3200" spc="-32" dirty="0" err="1">
                <a:solidFill>
                  <a:srgbClr val="000000"/>
                </a:solidFill>
                <a:latin typeface="Sen 3" panose="020B0604020202020204" charset="0"/>
                <a:ea typeface="Sen 3"/>
                <a:cs typeface="Sen 3"/>
                <a:sym typeface="Sen 3"/>
              </a:rPr>
              <a:t>Kommunikaation</a:t>
            </a:r>
            <a:r>
              <a:rPr lang="en-US" sz="3200" spc="-32" dirty="0">
                <a:solidFill>
                  <a:srgbClr val="000000"/>
                </a:solidFill>
                <a:latin typeface="Sen 3" panose="020B0604020202020204" charset="0"/>
                <a:ea typeface="Sen 3"/>
                <a:cs typeface="Sen 3"/>
                <a:sym typeface="Sen 3"/>
              </a:rPr>
              <a:t> ja </a:t>
            </a:r>
            <a:r>
              <a:rPr lang="en-US" sz="3200" spc="-32" dirty="0" err="1">
                <a:solidFill>
                  <a:srgbClr val="000000"/>
                </a:solidFill>
                <a:latin typeface="Sen 3" panose="020B0604020202020204" charset="0"/>
                <a:ea typeface="Sen 3"/>
                <a:cs typeface="Sen 3"/>
                <a:sym typeface="Sen 3"/>
              </a:rPr>
              <a:t>vuorovaikutuksen</a:t>
            </a:r>
            <a:r>
              <a:rPr lang="en-US" sz="3200" spc="-32" dirty="0">
                <a:solidFill>
                  <a:srgbClr val="000000"/>
                </a:solidFill>
                <a:latin typeface="Sen 3" panose="020B0604020202020204" charset="0"/>
                <a:ea typeface="Sen 3"/>
                <a:cs typeface="Sen 3"/>
                <a:sym typeface="Sen 3"/>
              </a:rPr>
              <a:t> </a:t>
            </a:r>
            <a:r>
              <a:rPr lang="en-US" sz="3200" spc="-32" dirty="0" err="1">
                <a:solidFill>
                  <a:srgbClr val="000000"/>
                </a:solidFill>
                <a:latin typeface="Sen 3" panose="020B0604020202020204" charset="0"/>
                <a:ea typeface="Sen 3"/>
                <a:cs typeface="Sen 3"/>
                <a:sym typeface="Sen 3"/>
              </a:rPr>
              <a:t>haasteet</a:t>
            </a:r>
            <a:endParaRPr lang="en-US" sz="3200" spc="-32" dirty="0">
              <a:solidFill>
                <a:srgbClr val="000000"/>
              </a:solidFill>
              <a:latin typeface="Sen 3" panose="020B0604020202020204" charset="0"/>
              <a:ea typeface="Sen 3"/>
              <a:cs typeface="Sen 3"/>
              <a:sym typeface="Sen 3"/>
            </a:endParaRPr>
          </a:p>
          <a:p>
            <a:pPr marL="3454403" lvl="5" indent="-575734" algn="l">
              <a:lnSpc>
                <a:spcPts val="4160"/>
              </a:lnSpc>
              <a:buFont typeface="Arial"/>
              <a:buChar char="⚬"/>
            </a:pPr>
            <a:r>
              <a:rPr lang="en-US" sz="3200" spc="-32" dirty="0" err="1">
                <a:solidFill>
                  <a:srgbClr val="000000"/>
                </a:solidFill>
                <a:latin typeface="Sen 3" panose="020B0604020202020204" charset="0"/>
                <a:ea typeface="Sen 3"/>
                <a:cs typeface="Sen 3"/>
                <a:sym typeface="Sen 3"/>
              </a:rPr>
              <a:t>Heikompi</a:t>
            </a:r>
            <a:r>
              <a:rPr lang="en-US" sz="3200" spc="-32" dirty="0">
                <a:solidFill>
                  <a:srgbClr val="000000"/>
                </a:solidFill>
                <a:latin typeface="Sen 3" panose="020B0604020202020204" charset="0"/>
                <a:ea typeface="Sen 3"/>
                <a:cs typeface="Sen 3"/>
                <a:sym typeface="Sen 3"/>
              </a:rPr>
              <a:t> </a:t>
            </a:r>
            <a:r>
              <a:rPr lang="en-US" sz="3200" spc="-32" dirty="0" err="1">
                <a:solidFill>
                  <a:srgbClr val="000000"/>
                </a:solidFill>
                <a:latin typeface="Sen 3" panose="020B0604020202020204" charset="0"/>
                <a:ea typeface="Sen 3"/>
                <a:cs typeface="Sen 3"/>
                <a:sym typeface="Sen 3"/>
              </a:rPr>
              <a:t>itsearvioitu</a:t>
            </a:r>
            <a:r>
              <a:rPr lang="en-US" sz="3200" spc="-32" dirty="0">
                <a:solidFill>
                  <a:srgbClr val="000000"/>
                </a:solidFill>
                <a:latin typeface="Sen 3" panose="020B0604020202020204" charset="0"/>
                <a:ea typeface="Sen 3"/>
                <a:cs typeface="Sen 3"/>
                <a:sym typeface="Sen 3"/>
              </a:rPr>
              <a:t> </a:t>
            </a:r>
            <a:r>
              <a:rPr lang="en-US" sz="3200" spc="-32" dirty="0" err="1">
                <a:solidFill>
                  <a:srgbClr val="000000"/>
                </a:solidFill>
                <a:latin typeface="Sen 3" panose="020B0604020202020204" charset="0"/>
                <a:ea typeface="Sen 3"/>
                <a:cs typeface="Sen 3"/>
                <a:sym typeface="Sen 3"/>
              </a:rPr>
              <a:t>terveys</a:t>
            </a:r>
            <a:endParaRPr lang="en-US" sz="3200" spc="-32" dirty="0">
              <a:solidFill>
                <a:srgbClr val="000000"/>
              </a:solidFill>
              <a:latin typeface="Sen 3" panose="020B0604020202020204" charset="0"/>
              <a:ea typeface="Sen 3"/>
              <a:cs typeface="Sen 3"/>
              <a:sym typeface="Sen 3"/>
            </a:endParaRPr>
          </a:p>
          <a:p>
            <a:pPr marL="3454403" lvl="5" indent="-575734" algn="l">
              <a:lnSpc>
                <a:spcPts val="4160"/>
              </a:lnSpc>
              <a:buFont typeface="Arial"/>
              <a:buChar char="⚬"/>
            </a:pPr>
            <a:r>
              <a:rPr lang="en-US" sz="3200" spc="-32" dirty="0" err="1">
                <a:solidFill>
                  <a:srgbClr val="000000"/>
                </a:solidFill>
                <a:latin typeface="Sen 3" panose="020B0604020202020204" charset="0"/>
                <a:ea typeface="Sen 3"/>
                <a:cs typeface="Sen 3"/>
                <a:sym typeface="Sen 3"/>
              </a:rPr>
              <a:t>Masennusoireet</a:t>
            </a:r>
            <a:endParaRPr lang="en-US" sz="3200" spc="-32" dirty="0">
              <a:solidFill>
                <a:srgbClr val="000000"/>
              </a:solidFill>
              <a:latin typeface="Sen 3" panose="020B0604020202020204" charset="0"/>
              <a:ea typeface="Sen 3"/>
              <a:cs typeface="Sen 3"/>
              <a:sym typeface="Sen 3"/>
            </a:endParaRPr>
          </a:p>
          <a:p>
            <a:pPr marL="3454403" lvl="5" indent="-575734" algn="l">
              <a:lnSpc>
                <a:spcPts val="4160"/>
              </a:lnSpc>
              <a:buFont typeface="Arial"/>
              <a:buChar char="⚬"/>
            </a:pPr>
            <a:r>
              <a:rPr lang="en-US" sz="3200" spc="-32" dirty="0" err="1">
                <a:solidFill>
                  <a:srgbClr val="000000"/>
                </a:solidFill>
                <a:latin typeface="Sen 3" panose="020B0604020202020204" charset="0"/>
                <a:ea typeface="Sen 3"/>
                <a:cs typeface="Sen 3"/>
                <a:sym typeface="Sen 3"/>
              </a:rPr>
              <a:t>Riippuvaisuus</a:t>
            </a:r>
            <a:r>
              <a:rPr lang="en-US" sz="3200" spc="-32" dirty="0">
                <a:solidFill>
                  <a:srgbClr val="000000"/>
                </a:solidFill>
                <a:latin typeface="Sen 3" panose="020B0604020202020204" charset="0"/>
                <a:ea typeface="Sen 3"/>
                <a:cs typeface="Sen 3"/>
                <a:sym typeface="Sen 3"/>
              </a:rPr>
              <a:t> </a:t>
            </a:r>
            <a:r>
              <a:rPr lang="en-US" sz="3200" spc="-32" dirty="0" err="1">
                <a:solidFill>
                  <a:srgbClr val="000000"/>
                </a:solidFill>
                <a:latin typeface="Sen 3" panose="020B0604020202020204" charset="0"/>
                <a:ea typeface="Sen 3"/>
                <a:cs typeface="Sen 3"/>
                <a:sym typeface="Sen 3"/>
              </a:rPr>
              <a:t>muista</a:t>
            </a:r>
            <a:endParaRPr lang="en-US" sz="3200" spc="-32" dirty="0">
              <a:solidFill>
                <a:srgbClr val="000000"/>
              </a:solidFill>
              <a:latin typeface="Sen 3" panose="020B0604020202020204" charset="0"/>
              <a:ea typeface="Sen 3"/>
              <a:cs typeface="Sen 3"/>
              <a:sym typeface="Sen 3"/>
            </a:endParaRPr>
          </a:p>
          <a:p>
            <a:pPr algn="l">
              <a:lnSpc>
                <a:spcPts val="3495"/>
              </a:lnSpc>
            </a:pPr>
            <a:endParaRPr lang="en-US" sz="3200" spc="-32" dirty="0">
              <a:solidFill>
                <a:srgbClr val="000000"/>
              </a:solidFill>
              <a:latin typeface="Sen 3"/>
              <a:ea typeface="Sen 3"/>
              <a:cs typeface="Sen 3"/>
              <a:sym typeface="Sen 3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833782" y="5504680"/>
            <a:ext cx="901570" cy="281741"/>
          </a:xfrm>
          <a:custGeom>
            <a:avLst/>
            <a:gdLst/>
            <a:ahLst/>
            <a:cxnLst/>
            <a:rect l="l" t="t" r="r" b="b"/>
            <a:pathLst>
              <a:path w="901570" h="281741">
                <a:moveTo>
                  <a:pt x="0" y="0"/>
                </a:moveTo>
                <a:lnTo>
                  <a:pt x="901571" y="0"/>
                </a:lnTo>
                <a:lnTo>
                  <a:pt x="901571" y="281740"/>
                </a:lnTo>
                <a:lnTo>
                  <a:pt x="0" y="2817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6715" y="697144"/>
            <a:ext cx="12698043" cy="777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56"/>
              </a:lnSpc>
            </a:pPr>
            <a:r>
              <a:rPr lang="en-US" sz="5856" spc="-58" dirty="0" err="1">
                <a:solidFill>
                  <a:srgbClr val="000000"/>
                </a:solidFill>
                <a:latin typeface="Sen 1"/>
              </a:rPr>
              <a:t>Ikään</a:t>
            </a:r>
            <a:r>
              <a:rPr lang="en-US" sz="5856" spc="-58" dirty="0">
                <a:solidFill>
                  <a:srgbClr val="000000"/>
                </a:solidFill>
                <a:latin typeface="Sen 1"/>
              </a:rPr>
              <a:t> </a:t>
            </a:r>
            <a:r>
              <a:rPr lang="en-US" sz="5856" spc="-58" dirty="0" err="1">
                <a:solidFill>
                  <a:srgbClr val="000000"/>
                </a:solidFill>
                <a:latin typeface="Sen 1"/>
              </a:rPr>
              <a:t>liittyvä</a:t>
            </a:r>
            <a:r>
              <a:rPr lang="en-US" sz="5856" spc="-58" dirty="0">
                <a:solidFill>
                  <a:srgbClr val="000000"/>
                </a:solidFill>
                <a:latin typeface="Sen 1"/>
              </a:rPr>
              <a:t> </a:t>
            </a:r>
            <a:r>
              <a:rPr lang="en-US" sz="5856" spc="-58" dirty="0" err="1">
                <a:solidFill>
                  <a:srgbClr val="000000"/>
                </a:solidFill>
                <a:latin typeface="Sen 1"/>
              </a:rPr>
              <a:t>kuulonalenema</a:t>
            </a:r>
            <a:endParaRPr lang="en-US" sz="5856" spc="-58" dirty="0">
              <a:solidFill>
                <a:srgbClr val="000000"/>
              </a:solidFill>
              <a:latin typeface="Sen 1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28700" y="2455704"/>
            <a:ext cx="16500660" cy="6944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lnSpc>
                <a:spcPts val="4359"/>
              </a:lnSpc>
              <a:buFont typeface="Arial"/>
              <a:buChar char="•"/>
            </a:pP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Yleisnimitys</a:t>
            </a:r>
            <a:r>
              <a:rPr lang="en-US" sz="3999" spc="-39" dirty="0">
                <a:solidFill>
                  <a:srgbClr val="000000"/>
                </a:solidFill>
                <a:latin typeface="Sen 4"/>
              </a:rPr>
              <a:t> </a:t>
            </a: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ikääntymisen</a:t>
            </a:r>
            <a:r>
              <a:rPr lang="en-US" sz="3999" spc="-39" dirty="0">
                <a:solidFill>
                  <a:srgbClr val="000000"/>
                </a:solidFill>
                <a:latin typeface="Sen 4"/>
              </a:rPr>
              <a:t> </a:t>
            </a: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myötä</a:t>
            </a:r>
            <a:r>
              <a:rPr lang="en-US" sz="3999" spc="-39" dirty="0">
                <a:solidFill>
                  <a:srgbClr val="000000"/>
                </a:solidFill>
                <a:latin typeface="Sen 4"/>
              </a:rPr>
              <a:t> </a:t>
            </a: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ilmeneville</a:t>
            </a:r>
            <a:r>
              <a:rPr lang="en-US" sz="3999" spc="-39" dirty="0">
                <a:solidFill>
                  <a:srgbClr val="000000"/>
                </a:solidFill>
                <a:latin typeface="Sen 4"/>
              </a:rPr>
              <a:t> </a:t>
            </a: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sisäkorvan</a:t>
            </a:r>
            <a:r>
              <a:rPr lang="en-US" sz="3999" spc="-39" dirty="0">
                <a:solidFill>
                  <a:srgbClr val="000000"/>
                </a:solidFill>
                <a:latin typeface="Sen 4"/>
              </a:rPr>
              <a:t> ja </a:t>
            </a: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kuulohermoratojen</a:t>
            </a:r>
            <a:r>
              <a:rPr lang="en-US" sz="3999" spc="-39" dirty="0">
                <a:solidFill>
                  <a:srgbClr val="000000"/>
                </a:solidFill>
                <a:latin typeface="Sen 4"/>
              </a:rPr>
              <a:t> </a:t>
            </a: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rappeutumismuutoksille</a:t>
            </a:r>
            <a:r>
              <a:rPr lang="en-US" sz="3999" spc="-39" dirty="0">
                <a:solidFill>
                  <a:srgbClr val="000000"/>
                </a:solidFill>
                <a:latin typeface="Sen 4"/>
              </a:rPr>
              <a:t>.​</a:t>
            </a:r>
          </a:p>
          <a:p>
            <a:pPr>
              <a:lnSpc>
                <a:spcPts val="4359"/>
              </a:lnSpc>
            </a:pPr>
            <a:endParaRPr lang="en-US" sz="3999" spc="-39" dirty="0">
              <a:solidFill>
                <a:srgbClr val="000000"/>
              </a:solidFill>
              <a:latin typeface="Sen 4"/>
            </a:endParaRPr>
          </a:p>
          <a:p>
            <a:pPr marL="863599" lvl="1" indent="-431800">
              <a:lnSpc>
                <a:spcPts val="4359"/>
              </a:lnSpc>
              <a:buFont typeface="Arial"/>
              <a:buChar char="•"/>
            </a:pP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Kehittyy</a:t>
            </a:r>
            <a:r>
              <a:rPr lang="en-US" sz="3999" spc="-39" dirty="0">
                <a:solidFill>
                  <a:srgbClr val="000000"/>
                </a:solidFill>
                <a:latin typeface="Sen 4"/>
              </a:rPr>
              <a:t> </a:t>
            </a: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pikkuhiljaa</a:t>
            </a:r>
            <a:r>
              <a:rPr lang="en-US" sz="3999" spc="-39" dirty="0">
                <a:solidFill>
                  <a:srgbClr val="000000"/>
                </a:solidFill>
                <a:latin typeface="Sen 4"/>
              </a:rPr>
              <a:t>.</a:t>
            </a:r>
          </a:p>
          <a:p>
            <a:pPr marL="1727199" lvl="2" indent="-575733">
              <a:lnSpc>
                <a:spcPts val="4359"/>
              </a:lnSpc>
              <a:buFont typeface="Arial"/>
              <a:buChar char="⚬"/>
            </a:pP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WHO:n</a:t>
            </a:r>
            <a:r>
              <a:rPr lang="en-US" sz="3999" spc="-39" dirty="0">
                <a:solidFill>
                  <a:srgbClr val="000000"/>
                </a:solidFill>
                <a:latin typeface="Sen 4"/>
              </a:rPr>
              <a:t> (2021) </a:t>
            </a: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mukaan</a:t>
            </a:r>
            <a:r>
              <a:rPr lang="en-US" sz="3999" spc="-39" dirty="0">
                <a:solidFill>
                  <a:srgbClr val="000000"/>
                </a:solidFill>
                <a:latin typeface="Sen 4"/>
              </a:rPr>
              <a:t> </a:t>
            </a: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kuulontutkimukseen</a:t>
            </a:r>
            <a:r>
              <a:rPr lang="en-US" sz="3999" spc="-39" dirty="0">
                <a:solidFill>
                  <a:srgbClr val="000000"/>
                </a:solidFill>
                <a:latin typeface="Sen 4"/>
              </a:rPr>
              <a:t> </a:t>
            </a: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hakeudutaan</a:t>
            </a:r>
            <a:r>
              <a:rPr lang="en-US" sz="3999" spc="-39" dirty="0">
                <a:solidFill>
                  <a:srgbClr val="000000"/>
                </a:solidFill>
                <a:latin typeface="Sen 4"/>
              </a:rPr>
              <a:t> 10v </a:t>
            </a: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liian</a:t>
            </a:r>
            <a:r>
              <a:rPr lang="en-US" sz="3999" spc="-39" dirty="0">
                <a:solidFill>
                  <a:srgbClr val="000000"/>
                </a:solidFill>
                <a:latin typeface="Sen 4"/>
              </a:rPr>
              <a:t> </a:t>
            </a: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myöhään</a:t>
            </a:r>
            <a:endParaRPr lang="en-US" sz="3999" spc="-39" dirty="0">
              <a:solidFill>
                <a:srgbClr val="000000"/>
              </a:solidFill>
              <a:latin typeface="Sen 4"/>
            </a:endParaRPr>
          </a:p>
          <a:p>
            <a:pPr>
              <a:lnSpc>
                <a:spcPts val="4359"/>
              </a:lnSpc>
            </a:pPr>
            <a:endParaRPr lang="en-US" sz="3999" spc="-39" dirty="0">
              <a:solidFill>
                <a:srgbClr val="000000"/>
              </a:solidFill>
              <a:latin typeface="Sen 4"/>
            </a:endParaRPr>
          </a:p>
          <a:p>
            <a:pPr marL="863599" lvl="1" indent="-431800">
              <a:lnSpc>
                <a:spcPts val="4359"/>
              </a:lnSpc>
              <a:buFont typeface="Arial"/>
              <a:buChar char="•"/>
            </a:pP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Ääni</a:t>
            </a:r>
            <a:r>
              <a:rPr lang="en-US" sz="3999" spc="-39" dirty="0">
                <a:solidFill>
                  <a:srgbClr val="000000"/>
                </a:solidFill>
                <a:latin typeface="Sen 4"/>
              </a:rPr>
              <a:t> </a:t>
            </a: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kuuluu</a:t>
            </a:r>
            <a:r>
              <a:rPr lang="en-US" sz="3999" spc="-39" dirty="0">
                <a:solidFill>
                  <a:srgbClr val="000000"/>
                </a:solidFill>
                <a:latin typeface="Sen 4"/>
              </a:rPr>
              <a:t>, </a:t>
            </a: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mutta</a:t>
            </a:r>
            <a:r>
              <a:rPr lang="en-US" sz="3999" spc="-39" dirty="0">
                <a:solidFill>
                  <a:srgbClr val="000000"/>
                </a:solidFill>
                <a:latin typeface="Sen 4"/>
              </a:rPr>
              <a:t> on </a:t>
            </a: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vaikeuksia</a:t>
            </a:r>
            <a:r>
              <a:rPr lang="en-US" sz="3999" spc="-39" dirty="0">
                <a:solidFill>
                  <a:srgbClr val="000000"/>
                </a:solidFill>
                <a:latin typeface="Sen 4"/>
              </a:rPr>
              <a:t> </a:t>
            </a: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saada</a:t>
            </a:r>
            <a:r>
              <a:rPr lang="en-US" sz="3999" spc="-39" dirty="0">
                <a:solidFill>
                  <a:srgbClr val="000000"/>
                </a:solidFill>
                <a:latin typeface="Sen 4"/>
              </a:rPr>
              <a:t> </a:t>
            </a: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selvää</a:t>
            </a:r>
            <a:r>
              <a:rPr lang="en-US" sz="3999" spc="-39" dirty="0">
                <a:solidFill>
                  <a:srgbClr val="000000"/>
                </a:solidFill>
                <a:latin typeface="Sen 4"/>
              </a:rPr>
              <a:t>​</a:t>
            </a:r>
          </a:p>
          <a:p>
            <a:pPr>
              <a:lnSpc>
                <a:spcPts val="4359"/>
              </a:lnSpc>
            </a:pPr>
            <a:endParaRPr lang="en-US" sz="3999" spc="-39" dirty="0">
              <a:solidFill>
                <a:srgbClr val="000000"/>
              </a:solidFill>
              <a:latin typeface="Sen 4"/>
            </a:endParaRPr>
          </a:p>
          <a:p>
            <a:pPr marL="863599" lvl="1" indent="-431800">
              <a:lnSpc>
                <a:spcPts val="4359"/>
              </a:lnSpc>
              <a:buFont typeface="Arial"/>
              <a:buChar char="•"/>
            </a:pP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Sosiaalinen</a:t>
            </a:r>
            <a:r>
              <a:rPr lang="en-US" sz="3999" spc="-39" dirty="0">
                <a:solidFill>
                  <a:srgbClr val="000000"/>
                </a:solidFill>
                <a:latin typeface="Sen 4"/>
              </a:rPr>
              <a:t> </a:t>
            </a: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elämä</a:t>
            </a:r>
            <a:r>
              <a:rPr lang="en-US" sz="3999" spc="-39" dirty="0">
                <a:solidFill>
                  <a:srgbClr val="000000"/>
                </a:solidFill>
                <a:latin typeface="Sen 4"/>
              </a:rPr>
              <a:t> </a:t>
            </a: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kärsii</a:t>
            </a:r>
            <a:r>
              <a:rPr lang="en-US" sz="3999" spc="-39" dirty="0">
                <a:solidFill>
                  <a:srgbClr val="000000"/>
                </a:solidFill>
                <a:latin typeface="Sen 4"/>
              </a:rPr>
              <a:t> – </a:t>
            </a:r>
            <a:r>
              <a:rPr lang="en-US" sz="3999" spc="-39" dirty="0" err="1">
                <a:solidFill>
                  <a:srgbClr val="000000"/>
                </a:solidFill>
                <a:latin typeface="Sen 4"/>
              </a:rPr>
              <a:t>eristäydytään</a:t>
            </a:r>
            <a:r>
              <a:rPr lang="en-US" sz="3999" spc="-39" dirty="0">
                <a:solidFill>
                  <a:srgbClr val="000000"/>
                </a:solidFill>
                <a:latin typeface="Sen 4"/>
              </a:rPr>
              <a:t> ​​</a:t>
            </a:r>
          </a:p>
          <a:p>
            <a:pPr>
              <a:lnSpc>
                <a:spcPts val="5199"/>
              </a:lnSpc>
            </a:pPr>
            <a:endParaRPr lang="en-US" sz="3999" spc="-39" dirty="0">
              <a:solidFill>
                <a:srgbClr val="000000"/>
              </a:solidFill>
              <a:latin typeface="Sen 4"/>
            </a:endParaRPr>
          </a:p>
          <a:p>
            <a:pPr>
              <a:lnSpc>
                <a:spcPts val="5199"/>
              </a:lnSpc>
            </a:pPr>
            <a:endParaRPr lang="en-US" sz="3999" spc="-39" dirty="0">
              <a:solidFill>
                <a:srgbClr val="000000"/>
              </a:solidFill>
              <a:latin typeface="Sen 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38C9BF4D-A961-48FB-A907-3F448E1FE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93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686783" y="1607954"/>
            <a:ext cx="3747199" cy="3918640"/>
          </a:xfrm>
          <a:custGeom>
            <a:avLst/>
            <a:gdLst/>
            <a:ahLst/>
            <a:cxnLst/>
            <a:rect l="l" t="t" r="r" b="b"/>
            <a:pathLst>
              <a:path w="3747199" h="3918640">
                <a:moveTo>
                  <a:pt x="0" y="0"/>
                </a:moveTo>
                <a:lnTo>
                  <a:pt x="3747199" y="0"/>
                </a:lnTo>
                <a:lnTo>
                  <a:pt x="3747199" y="3918640"/>
                </a:lnTo>
                <a:lnTo>
                  <a:pt x="0" y="3918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50870" y="861194"/>
            <a:ext cx="2810058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Sen 3"/>
                <a:ea typeface="Sen 3"/>
                <a:cs typeface="Sen 3"/>
                <a:sym typeface="Sen 3"/>
              </a:rPr>
              <a:t>Keskusteluun osallistuminen hankalaa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257528" y="6893703"/>
            <a:ext cx="3194130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Sen 3"/>
                <a:ea typeface="Sen 3"/>
                <a:cs typeface="Sen 3"/>
                <a:sym typeface="Sen 3"/>
              </a:rPr>
              <a:t>Kognitiivisten kykyjen heikkeneminen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400568" y="6903587"/>
            <a:ext cx="2747285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Sen 3"/>
                <a:ea typeface="Sen 3"/>
                <a:cs typeface="Sen 3"/>
                <a:sym typeface="Sen 3"/>
              </a:rPr>
              <a:t>Yksinäisyys, ahdistus, masennus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774210" y="2788787"/>
            <a:ext cx="2837932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Sen 3"/>
                <a:ea typeface="Sen 3"/>
                <a:cs typeface="Sen 3"/>
                <a:sym typeface="Sen 3"/>
              </a:rPr>
              <a:t>Vetäytyminen sosiaalisista tilanteista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91275" y="2820514"/>
            <a:ext cx="3222617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Sen 3"/>
                <a:ea typeface="Sen 3"/>
                <a:cs typeface="Sen 3"/>
                <a:sym typeface="Sen 3"/>
              </a:rPr>
              <a:t>Elämänhallinnan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Sen 3"/>
                <a:ea typeface="Sen 3"/>
                <a:cs typeface="Sen 3"/>
                <a:sym typeface="Sen 3"/>
              </a:rPr>
              <a:t>ja -laadun heikkeneminen</a:t>
            </a:r>
          </a:p>
        </p:txBody>
      </p:sp>
      <p:sp>
        <p:nvSpPr>
          <p:cNvPr id="10" name="Freeform 10"/>
          <p:cNvSpPr/>
          <p:nvPr/>
        </p:nvSpPr>
        <p:spPr>
          <a:xfrm rot="-4206047">
            <a:off x="11303766" y="908813"/>
            <a:ext cx="428966" cy="1345776"/>
          </a:xfrm>
          <a:custGeom>
            <a:avLst/>
            <a:gdLst/>
            <a:ahLst/>
            <a:cxnLst/>
            <a:rect l="l" t="t" r="r" b="b"/>
            <a:pathLst>
              <a:path w="428966" h="1345776">
                <a:moveTo>
                  <a:pt x="0" y="0"/>
                </a:moveTo>
                <a:lnTo>
                  <a:pt x="428966" y="0"/>
                </a:lnTo>
                <a:lnTo>
                  <a:pt x="428966" y="1345776"/>
                </a:lnTo>
                <a:lnTo>
                  <a:pt x="0" y="13457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717800">
            <a:off x="13154483" y="5173344"/>
            <a:ext cx="428966" cy="1345776"/>
          </a:xfrm>
          <a:custGeom>
            <a:avLst/>
            <a:gdLst/>
            <a:ahLst/>
            <a:cxnLst/>
            <a:rect l="l" t="t" r="r" b="b"/>
            <a:pathLst>
              <a:path w="428966" h="1345776">
                <a:moveTo>
                  <a:pt x="0" y="0"/>
                </a:moveTo>
                <a:lnTo>
                  <a:pt x="428966" y="0"/>
                </a:lnTo>
                <a:lnTo>
                  <a:pt x="428966" y="1345777"/>
                </a:lnTo>
                <a:lnTo>
                  <a:pt x="0" y="13457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4375550">
            <a:off x="8567076" y="7531092"/>
            <a:ext cx="428966" cy="1345776"/>
          </a:xfrm>
          <a:custGeom>
            <a:avLst/>
            <a:gdLst/>
            <a:ahLst/>
            <a:cxnLst/>
            <a:rect l="l" t="t" r="r" b="b"/>
            <a:pathLst>
              <a:path w="428966" h="1345776">
                <a:moveTo>
                  <a:pt x="0" y="0"/>
                </a:moveTo>
                <a:lnTo>
                  <a:pt x="428966" y="0"/>
                </a:lnTo>
                <a:lnTo>
                  <a:pt x="428966" y="1345776"/>
                </a:lnTo>
                <a:lnTo>
                  <a:pt x="0" y="13457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012603">
            <a:off x="4161963" y="5185549"/>
            <a:ext cx="428966" cy="1345776"/>
          </a:xfrm>
          <a:custGeom>
            <a:avLst/>
            <a:gdLst/>
            <a:ahLst/>
            <a:cxnLst/>
            <a:rect l="l" t="t" r="r" b="b"/>
            <a:pathLst>
              <a:path w="428966" h="1345776">
                <a:moveTo>
                  <a:pt x="0" y="0"/>
                </a:moveTo>
                <a:lnTo>
                  <a:pt x="428967" y="0"/>
                </a:lnTo>
                <a:lnTo>
                  <a:pt x="428967" y="1345777"/>
                </a:lnTo>
                <a:lnTo>
                  <a:pt x="0" y="13457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8218723">
            <a:off x="6256010" y="1116392"/>
            <a:ext cx="428966" cy="1345776"/>
          </a:xfrm>
          <a:custGeom>
            <a:avLst/>
            <a:gdLst/>
            <a:ahLst/>
            <a:cxnLst/>
            <a:rect l="l" t="t" r="r" b="b"/>
            <a:pathLst>
              <a:path w="428966" h="1345776">
                <a:moveTo>
                  <a:pt x="0" y="0"/>
                </a:moveTo>
                <a:lnTo>
                  <a:pt x="428966" y="0"/>
                </a:lnTo>
                <a:lnTo>
                  <a:pt x="428966" y="1345776"/>
                </a:lnTo>
                <a:lnTo>
                  <a:pt x="0" y="13457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182299" y="53087"/>
            <a:ext cx="3747199" cy="3918640"/>
          </a:xfrm>
          <a:custGeom>
            <a:avLst/>
            <a:gdLst/>
            <a:ahLst/>
            <a:cxnLst/>
            <a:rect l="l" t="t" r="r" b="b"/>
            <a:pathLst>
              <a:path w="3747199" h="3918640">
                <a:moveTo>
                  <a:pt x="0" y="0"/>
                </a:moveTo>
                <a:lnTo>
                  <a:pt x="3747200" y="0"/>
                </a:lnTo>
                <a:lnTo>
                  <a:pt x="3747200" y="3918639"/>
                </a:lnTo>
                <a:lnTo>
                  <a:pt x="0" y="39186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319576" y="1607954"/>
            <a:ext cx="3747199" cy="3918640"/>
          </a:xfrm>
          <a:custGeom>
            <a:avLst/>
            <a:gdLst/>
            <a:ahLst/>
            <a:cxnLst/>
            <a:rect l="l" t="t" r="r" b="b"/>
            <a:pathLst>
              <a:path w="3747199" h="3918640">
                <a:moveTo>
                  <a:pt x="0" y="0"/>
                </a:moveTo>
                <a:lnTo>
                  <a:pt x="3747200" y="0"/>
                </a:lnTo>
                <a:lnTo>
                  <a:pt x="3747200" y="3918640"/>
                </a:lnTo>
                <a:lnTo>
                  <a:pt x="0" y="3918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752933" y="5696760"/>
            <a:ext cx="3747199" cy="3918640"/>
          </a:xfrm>
          <a:custGeom>
            <a:avLst/>
            <a:gdLst/>
            <a:ahLst/>
            <a:cxnLst/>
            <a:rect l="l" t="t" r="r" b="b"/>
            <a:pathLst>
              <a:path w="3747199" h="3918640">
                <a:moveTo>
                  <a:pt x="0" y="0"/>
                </a:moveTo>
                <a:lnTo>
                  <a:pt x="3747199" y="0"/>
                </a:lnTo>
                <a:lnTo>
                  <a:pt x="3747199" y="3918639"/>
                </a:lnTo>
                <a:lnTo>
                  <a:pt x="0" y="39186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  <p:sp>
        <p:nvSpPr>
          <p:cNvPr id="18" name="Freeform 18"/>
          <p:cNvSpPr/>
          <p:nvPr/>
        </p:nvSpPr>
        <p:spPr>
          <a:xfrm>
            <a:off x="3980993" y="5665896"/>
            <a:ext cx="3747199" cy="3918640"/>
          </a:xfrm>
          <a:custGeom>
            <a:avLst/>
            <a:gdLst/>
            <a:ahLst/>
            <a:cxnLst/>
            <a:rect l="l" t="t" r="r" b="b"/>
            <a:pathLst>
              <a:path w="3747199" h="3918640">
                <a:moveTo>
                  <a:pt x="0" y="0"/>
                </a:moveTo>
                <a:lnTo>
                  <a:pt x="3747200" y="0"/>
                </a:lnTo>
                <a:lnTo>
                  <a:pt x="3747200" y="3918640"/>
                </a:lnTo>
                <a:lnTo>
                  <a:pt x="0" y="3918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9C349CC8-8ADB-477E-A8EE-C42ED281F690}"/>
              </a:ext>
            </a:extLst>
          </p:cNvPr>
          <p:cNvSpPr/>
          <p:nvPr/>
        </p:nvSpPr>
        <p:spPr>
          <a:xfrm>
            <a:off x="3187143" y="9723838"/>
            <a:ext cx="117375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800" dirty="0">
                <a:latin typeface="Sen 2" panose="020B0604020202020204" charset="0"/>
              </a:rPr>
              <a:t>Ketju katkaistaan kuulon kuntoutuksella ja kuulokojeita käyttämällä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83270"/>
            <a:ext cx="14112550" cy="936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  <a:spcBef>
                <a:spcPct val="0"/>
              </a:spcBef>
            </a:pPr>
            <a:r>
              <a:rPr lang="en-US" sz="5499" dirty="0" err="1">
                <a:solidFill>
                  <a:srgbClr val="100F0D"/>
                </a:solidFill>
                <a:latin typeface="Sen 1"/>
              </a:rPr>
              <a:t>Kun</a:t>
            </a:r>
            <a:r>
              <a:rPr lang="en-US" sz="5499" dirty="0">
                <a:solidFill>
                  <a:srgbClr val="100F0D"/>
                </a:solidFill>
                <a:latin typeface="Sen 1"/>
              </a:rPr>
              <a:t> </a:t>
            </a:r>
            <a:r>
              <a:rPr lang="en-US" sz="5499" dirty="0" err="1">
                <a:solidFill>
                  <a:srgbClr val="100F0D"/>
                </a:solidFill>
                <a:latin typeface="Sen 1"/>
              </a:rPr>
              <a:t>kuulet</a:t>
            </a:r>
            <a:r>
              <a:rPr lang="en-US" sz="5499" dirty="0">
                <a:solidFill>
                  <a:srgbClr val="100F0D"/>
                </a:solidFill>
                <a:latin typeface="Sen 1"/>
              </a:rPr>
              <a:t>, </a:t>
            </a:r>
            <a:r>
              <a:rPr lang="en-US" sz="5499" dirty="0" err="1">
                <a:solidFill>
                  <a:srgbClr val="100F0D"/>
                </a:solidFill>
                <a:latin typeface="Sen 1"/>
              </a:rPr>
              <a:t>pystyt</a:t>
            </a:r>
            <a:r>
              <a:rPr lang="en-US" sz="5499" dirty="0">
                <a:solidFill>
                  <a:srgbClr val="100F0D"/>
                </a:solidFill>
                <a:latin typeface="Sen 1"/>
              </a:rPr>
              <a:t> </a:t>
            </a:r>
            <a:r>
              <a:rPr lang="en-US" sz="5499" dirty="0" err="1">
                <a:solidFill>
                  <a:srgbClr val="100F0D"/>
                </a:solidFill>
                <a:latin typeface="Sen 1"/>
              </a:rPr>
              <a:t>myös</a:t>
            </a:r>
            <a:r>
              <a:rPr lang="en-US" sz="5499" dirty="0">
                <a:solidFill>
                  <a:srgbClr val="100F0D"/>
                </a:solidFill>
                <a:latin typeface="Sen 1"/>
              </a:rPr>
              <a:t> </a:t>
            </a:r>
            <a:r>
              <a:rPr lang="en-US" sz="5499" dirty="0" err="1">
                <a:solidFill>
                  <a:srgbClr val="100F0D"/>
                </a:solidFill>
                <a:latin typeface="Sen 1"/>
              </a:rPr>
              <a:t>muistamaan</a:t>
            </a:r>
            <a:endParaRPr lang="en-US" sz="5499" dirty="0">
              <a:solidFill>
                <a:srgbClr val="100F0D"/>
              </a:solidFill>
              <a:latin typeface="Sen 1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301320" y="4108312"/>
            <a:ext cx="5685359" cy="5149988"/>
          </a:xfrm>
          <a:custGeom>
            <a:avLst/>
            <a:gdLst/>
            <a:ahLst/>
            <a:cxnLst/>
            <a:rect l="l" t="t" r="r" b="b"/>
            <a:pathLst>
              <a:path w="5685359" h="5149988">
                <a:moveTo>
                  <a:pt x="0" y="0"/>
                </a:moveTo>
                <a:lnTo>
                  <a:pt x="5685360" y="0"/>
                </a:lnTo>
                <a:lnTo>
                  <a:pt x="5685360" y="5149988"/>
                </a:lnTo>
                <a:lnTo>
                  <a:pt x="0" y="5149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990748" y="1965111"/>
            <a:ext cx="5094227" cy="2668102"/>
          </a:xfrm>
          <a:custGeom>
            <a:avLst/>
            <a:gdLst/>
            <a:ahLst/>
            <a:cxnLst/>
            <a:rect l="l" t="t" r="r" b="b"/>
            <a:pathLst>
              <a:path w="5094227" h="2668102">
                <a:moveTo>
                  <a:pt x="0" y="0"/>
                </a:moveTo>
                <a:lnTo>
                  <a:pt x="5094227" y="0"/>
                </a:lnTo>
                <a:lnTo>
                  <a:pt x="5094227" y="2668101"/>
                </a:lnTo>
                <a:lnTo>
                  <a:pt x="0" y="26681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995671" y="2400957"/>
            <a:ext cx="3589591" cy="1474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3"/>
              </a:lnSpc>
            </a:pPr>
            <a:r>
              <a:rPr lang="en-US" sz="2049" spc="-20" dirty="0" err="1">
                <a:solidFill>
                  <a:srgbClr val="000000"/>
                </a:solidFill>
                <a:latin typeface="Sen 3" panose="020B0604020202020204" charset="0"/>
              </a:rPr>
              <a:t>Joudun</a:t>
            </a:r>
            <a:r>
              <a:rPr lang="en-US" sz="2049" spc="-20" dirty="0">
                <a:solidFill>
                  <a:srgbClr val="000000"/>
                </a:solidFill>
                <a:latin typeface="Sen 3" panose="020B0604020202020204" charset="0"/>
              </a:rPr>
              <a:t> </a:t>
            </a:r>
            <a:r>
              <a:rPr lang="en-US" sz="2049" spc="-20" dirty="0" err="1">
                <a:solidFill>
                  <a:srgbClr val="000000"/>
                </a:solidFill>
                <a:latin typeface="Sen 3" panose="020B0604020202020204" charset="0"/>
              </a:rPr>
              <a:t>käyttämään</a:t>
            </a:r>
            <a:r>
              <a:rPr lang="en-US" sz="2049" spc="-20" dirty="0">
                <a:solidFill>
                  <a:srgbClr val="000000"/>
                </a:solidFill>
                <a:latin typeface="Sen 3" panose="020B0604020202020204" charset="0"/>
              </a:rPr>
              <a:t> </a:t>
            </a:r>
            <a:r>
              <a:rPr lang="en-US" sz="2049" spc="-20" dirty="0" err="1">
                <a:solidFill>
                  <a:srgbClr val="000000"/>
                </a:solidFill>
                <a:latin typeface="Sen 3" panose="020B0604020202020204" charset="0"/>
              </a:rPr>
              <a:t>kaiken</a:t>
            </a:r>
            <a:r>
              <a:rPr lang="en-US" sz="2049" spc="-20" dirty="0">
                <a:solidFill>
                  <a:srgbClr val="000000"/>
                </a:solidFill>
                <a:latin typeface="Sen 3" panose="020B0604020202020204" charset="0"/>
              </a:rPr>
              <a:t> </a:t>
            </a:r>
            <a:r>
              <a:rPr lang="en-US" sz="2049" spc="-20" dirty="0" err="1">
                <a:solidFill>
                  <a:srgbClr val="000000"/>
                </a:solidFill>
                <a:latin typeface="Sen 3" panose="020B0604020202020204" charset="0"/>
              </a:rPr>
              <a:t>keskittymiseni</a:t>
            </a:r>
            <a:r>
              <a:rPr lang="en-US" sz="2049" spc="-20" dirty="0">
                <a:solidFill>
                  <a:srgbClr val="000000"/>
                </a:solidFill>
                <a:latin typeface="Sen 3" panose="020B0604020202020204" charset="0"/>
              </a:rPr>
              <a:t> </a:t>
            </a:r>
            <a:r>
              <a:rPr lang="en-US" sz="2049" spc="-20" dirty="0" err="1">
                <a:solidFill>
                  <a:srgbClr val="000000"/>
                </a:solidFill>
                <a:latin typeface="Sen 3" panose="020B0604020202020204" charset="0"/>
              </a:rPr>
              <a:t>toisten</a:t>
            </a:r>
            <a:r>
              <a:rPr lang="en-US" sz="2049" spc="-20" dirty="0">
                <a:solidFill>
                  <a:srgbClr val="000000"/>
                </a:solidFill>
                <a:latin typeface="Sen 3" panose="020B0604020202020204" charset="0"/>
              </a:rPr>
              <a:t> </a:t>
            </a:r>
            <a:r>
              <a:rPr lang="en-US" sz="2049" spc="-20" dirty="0" err="1">
                <a:solidFill>
                  <a:srgbClr val="000000"/>
                </a:solidFill>
                <a:latin typeface="Sen 3" panose="020B0604020202020204" charset="0"/>
              </a:rPr>
              <a:t>kuuntelemiseen</a:t>
            </a:r>
            <a:r>
              <a:rPr lang="en-US" sz="2049" spc="-20" dirty="0">
                <a:solidFill>
                  <a:srgbClr val="000000"/>
                </a:solidFill>
                <a:latin typeface="Sen 3" panose="020B0604020202020204" charset="0"/>
              </a:rPr>
              <a:t>, </a:t>
            </a:r>
            <a:r>
              <a:rPr lang="en-US" sz="2049" spc="-20" dirty="0" err="1">
                <a:solidFill>
                  <a:srgbClr val="000000"/>
                </a:solidFill>
                <a:latin typeface="Sen 3" panose="020B0604020202020204" charset="0"/>
              </a:rPr>
              <a:t>en</a:t>
            </a:r>
            <a:r>
              <a:rPr lang="en-US" sz="2049" spc="-20" dirty="0">
                <a:solidFill>
                  <a:srgbClr val="000000"/>
                </a:solidFill>
                <a:latin typeface="Sen 3" panose="020B0604020202020204" charset="0"/>
              </a:rPr>
              <a:t> </a:t>
            </a:r>
            <a:r>
              <a:rPr lang="en-US" sz="2049" spc="-20" dirty="0" err="1">
                <a:solidFill>
                  <a:srgbClr val="000000"/>
                </a:solidFill>
                <a:latin typeface="Sen 3" panose="020B0604020202020204" charset="0"/>
              </a:rPr>
              <a:t>pysty</a:t>
            </a:r>
            <a:r>
              <a:rPr lang="en-US" sz="2049" spc="-20" dirty="0">
                <a:solidFill>
                  <a:srgbClr val="000000"/>
                </a:solidFill>
                <a:latin typeface="Sen 3" panose="020B0604020202020204" charset="0"/>
              </a:rPr>
              <a:t> </a:t>
            </a:r>
            <a:r>
              <a:rPr lang="en-US" sz="2049" spc="-20" dirty="0" err="1">
                <a:solidFill>
                  <a:srgbClr val="000000"/>
                </a:solidFill>
                <a:latin typeface="Sen 3" panose="020B0604020202020204" charset="0"/>
              </a:rPr>
              <a:t>painamaan</a:t>
            </a:r>
            <a:r>
              <a:rPr lang="en-US" sz="2049" spc="-20" dirty="0">
                <a:solidFill>
                  <a:srgbClr val="000000"/>
                </a:solidFill>
                <a:latin typeface="Sen 3" panose="020B0604020202020204" charset="0"/>
              </a:rPr>
              <a:t> </a:t>
            </a:r>
            <a:r>
              <a:rPr lang="en-US" sz="2049" spc="-20" dirty="0" err="1">
                <a:solidFill>
                  <a:srgbClr val="000000"/>
                </a:solidFill>
                <a:latin typeface="Sen 3" panose="020B0604020202020204" charset="0"/>
              </a:rPr>
              <a:t>mieleen</a:t>
            </a:r>
            <a:r>
              <a:rPr lang="en-US" sz="2049" spc="-20" dirty="0">
                <a:solidFill>
                  <a:srgbClr val="000000"/>
                </a:solidFill>
                <a:latin typeface="Sen 3" panose="020B0604020202020204" charset="0"/>
              </a:rPr>
              <a:t> </a:t>
            </a:r>
            <a:r>
              <a:rPr lang="en-US" sz="2049" spc="-20" dirty="0" err="1">
                <a:solidFill>
                  <a:srgbClr val="000000"/>
                </a:solidFill>
                <a:latin typeface="Sen 3" panose="020B0604020202020204" charset="0"/>
              </a:rPr>
              <a:t>kuulemaani</a:t>
            </a:r>
            <a:r>
              <a:rPr lang="en-US" sz="2049" spc="-20" dirty="0">
                <a:solidFill>
                  <a:srgbClr val="000000"/>
                </a:solidFill>
                <a:latin typeface="Sen 3" panose="020B0604020202020204" charset="0"/>
              </a:rPr>
              <a:t>.</a:t>
            </a:r>
          </a:p>
        </p:txBody>
      </p:sp>
      <p:sp>
        <p:nvSpPr>
          <p:cNvPr id="6" name="Freeform 6"/>
          <p:cNvSpPr/>
          <p:nvPr/>
        </p:nvSpPr>
        <p:spPr>
          <a:xfrm flipH="1">
            <a:off x="9439440" y="1778108"/>
            <a:ext cx="6425570" cy="3365392"/>
          </a:xfrm>
          <a:custGeom>
            <a:avLst/>
            <a:gdLst/>
            <a:ahLst/>
            <a:cxnLst/>
            <a:rect l="l" t="t" r="r" b="b"/>
            <a:pathLst>
              <a:path w="6425570" h="3365392">
                <a:moveTo>
                  <a:pt x="6425570" y="0"/>
                </a:moveTo>
                <a:lnTo>
                  <a:pt x="0" y="0"/>
                </a:lnTo>
                <a:lnTo>
                  <a:pt x="0" y="3365392"/>
                </a:lnTo>
                <a:lnTo>
                  <a:pt x="6425570" y="3365392"/>
                </a:lnTo>
                <a:lnTo>
                  <a:pt x="642557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05217" y="2324903"/>
            <a:ext cx="4242502" cy="1721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1"/>
              </a:lnSpc>
            </a:pPr>
            <a:r>
              <a:rPr lang="en-US" sz="2046" spc="-20" dirty="0" err="1">
                <a:solidFill>
                  <a:srgbClr val="000000"/>
                </a:solidFill>
                <a:latin typeface="Sen 3"/>
              </a:rPr>
              <a:t>Heikentyneen</a:t>
            </a:r>
            <a:r>
              <a:rPr lang="en-US" sz="2046" spc="-20" dirty="0">
                <a:solidFill>
                  <a:srgbClr val="000000"/>
                </a:solidFill>
                <a:latin typeface="Sen 3"/>
              </a:rPr>
              <a:t> </a:t>
            </a:r>
            <a:r>
              <a:rPr lang="en-US" sz="2046" spc="-20" dirty="0" err="1">
                <a:solidFill>
                  <a:srgbClr val="000000"/>
                </a:solidFill>
                <a:latin typeface="Sen 3"/>
              </a:rPr>
              <a:t>kuulon</a:t>
            </a:r>
            <a:r>
              <a:rPr lang="en-US" sz="2046" spc="-20" dirty="0">
                <a:solidFill>
                  <a:srgbClr val="000000"/>
                </a:solidFill>
                <a:latin typeface="Sen 3"/>
              </a:rPr>
              <a:t> </a:t>
            </a:r>
            <a:r>
              <a:rPr lang="en-US" sz="2046" spc="-20" dirty="0" err="1">
                <a:solidFill>
                  <a:srgbClr val="000000"/>
                </a:solidFill>
                <a:latin typeface="Sen 3"/>
              </a:rPr>
              <a:t>seurauksena</a:t>
            </a:r>
            <a:r>
              <a:rPr lang="en-US" sz="2046" spc="-20" dirty="0">
                <a:solidFill>
                  <a:srgbClr val="000000"/>
                </a:solidFill>
                <a:latin typeface="Sen 3"/>
              </a:rPr>
              <a:t> </a:t>
            </a:r>
            <a:r>
              <a:rPr lang="en-US" sz="2046" spc="-20" dirty="0" err="1">
                <a:solidFill>
                  <a:srgbClr val="000000"/>
                </a:solidFill>
                <a:latin typeface="Sen 3"/>
              </a:rPr>
              <a:t>aivoihin</a:t>
            </a:r>
            <a:r>
              <a:rPr lang="en-US" sz="2046" spc="-20" dirty="0">
                <a:solidFill>
                  <a:srgbClr val="000000"/>
                </a:solidFill>
                <a:latin typeface="Sen 3"/>
              </a:rPr>
              <a:t> </a:t>
            </a:r>
            <a:r>
              <a:rPr lang="en-US" sz="2046" spc="-20" dirty="0" err="1">
                <a:solidFill>
                  <a:srgbClr val="000000"/>
                </a:solidFill>
                <a:latin typeface="Sen 3"/>
              </a:rPr>
              <a:t>ei</a:t>
            </a:r>
            <a:r>
              <a:rPr lang="en-US" sz="2046" spc="-20" dirty="0">
                <a:solidFill>
                  <a:srgbClr val="000000"/>
                </a:solidFill>
                <a:latin typeface="Sen 3"/>
              </a:rPr>
              <a:t> </a:t>
            </a:r>
            <a:r>
              <a:rPr lang="en-US" sz="2046" spc="-20" dirty="0" err="1">
                <a:solidFill>
                  <a:srgbClr val="000000"/>
                </a:solidFill>
                <a:latin typeface="Sen 3"/>
              </a:rPr>
              <a:t>enää</a:t>
            </a:r>
            <a:r>
              <a:rPr lang="en-US" sz="2046" spc="-20" dirty="0">
                <a:solidFill>
                  <a:srgbClr val="000000"/>
                </a:solidFill>
                <a:latin typeface="Sen 3"/>
              </a:rPr>
              <a:t> </a:t>
            </a:r>
            <a:r>
              <a:rPr lang="en-US" sz="2046" spc="-20" dirty="0" err="1">
                <a:solidFill>
                  <a:srgbClr val="000000"/>
                </a:solidFill>
                <a:latin typeface="Sen 3"/>
              </a:rPr>
              <a:t>kohdistu</a:t>
            </a:r>
            <a:r>
              <a:rPr lang="en-US" sz="2046" spc="-20" dirty="0">
                <a:solidFill>
                  <a:srgbClr val="000000"/>
                </a:solidFill>
                <a:latin typeface="Sen 3"/>
              </a:rPr>
              <a:t> </a:t>
            </a:r>
            <a:r>
              <a:rPr lang="en-US" sz="2046" spc="-20" dirty="0" err="1">
                <a:solidFill>
                  <a:srgbClr val="000000"/>
                </a:solidFill>
                <a:latin typeface="Sen 3"/>
              </a:rPr>
              <a:t>ääniärsykkeitä</a:t>
            </a:r>
            <a:r>
              <a:rPr lang="en-US" sz="2046" spc="-20" dirty="0">
                <a:solidFill>
                  <a:srgbClr val="000000"/>
                </a:solidFill>
                <a:latin typeface="Sen 3"/>
              </a:rPr>
              <a:t> </a:t>
            </a:r>
            <a:r>
              <a:rPr lang="en-US" sz="2046" spc="-20" dirty="0" err="1">
                <a:solidFill>
                  <a:srgbClr val="000000"/>
                </a:solidFill>
                <a:latin typeface="Sen 3"/>
              </a:rPr>
              <a:t>kuin</a:t>
            </a:r>
            <a:r>
              <a:rPr lang="en-US" sz="2046" spc="-20" dirty="0">
                <a:solidFill>
                  <a:srgbClr val="000000"/>
                </a:solidFill>
                <a:latin typeface="Sen 3"/>
              </a:rPr>
              <a:t> </a:t>
            </a:r>
            <a:r>
              <a:rPr lang="en-US" sz="2046" spc="-20" dirty="0" err="1">
                <a:solidFill>
                  <a:srgbClr val="000000"/>
                </a:solidFill>
                <a:latin typeface="Sen 3"/>
              </a:rPr>
              <a:t>aiemmin</a:t>
            </a:r>
            <a:r>
              <a:rPr lang="en-US" sz="2046" spc="-20" dirty="0">
                <a:solidFill>
                  <a:srgbClr val="000000"/>
                </a:solidFill>
                <a:latin typeface="Sen 3"/>
              </a:rPr>
              <a:t>, </a:t>
            </a:r>
            <a:r>
              <a:rPr lang="en-US" sz="2046" spc="-20" dirty="0" err="1">
                <a:solidFill>
                  <a:srgbClr val="000000"/>
                </a:solidFill>
                <a:latin typeface="Sen 3"/>
              </a:rPr>
              <a:t>mikä</a:t>
            </a:r>
            <a:r>
              <a:rPr lang="en-US" sz="2046" spc="-20" dirty="0">
                <a:solidFill>
                  <a:srgbClr val="000000"/>
                </a:solidFill>
                <a:latin typeface="Sen 3"/>
              </a:rPr>
              <a:t> </a:t>
            </a:r>
            <a:r>
              <a:rPr lang="en-US" sz="2046" spc="-20" dirty="0" err="1">
                <a:solidFill>
                  <a:srgbClr val="000000"/>
                </a:solidFill>
                <a:latin typeface="Sen 3"/>
              </a:rPr>
              <a:t>aiheuttaa</a:t>
            </a:r>
            <a:r>
              <a:rPr lang="en-US" sz="2046" spc="-20" dirty="0">
                <a:solidFill>
                  <a:srgbClr val="000000"/>
                </a:solidFill>
                <a:latin typeface="Sen 3"/>
              </a:rPr>
              <a:t> </a:t>
            </a:r>
            <a:r>
              <a:rPr lang="en-US" sz="2046" spc="-20" dirty="0" err="1">
                <a:solidFill>
                  <a:srgbClr val="000000"/>
                </a:solidFill>
                <a:latin typeface="Sen 3"/>
              </a:rPr>
              <a:t>aivoissa</a:t>
            </a:r>
            <a:r>
              <a:rPr lang="en-US" sz="2046" spc="-20" dirty="0">
                <a:solidFill>
                  <a:srgbClr val="000000"/>
                </a:solidFill>
                <a:latin typeface="Sen 3"/>
              </a:rPr>
              <a:t> </a:t>
            </a:r>
            <a:r>
              <a:rPr lang="en-US" sz="2046" spc="-20" dirty="0" err="1">
                <a:solidFill>
                  <a:srgbClr val="000000"/>
                </a:solidFill>
                <a:latin typeface="Sen 3"/>
              </a:rPr>
              <a:t>muutoksia</a:t>
            </a:r>
            <a:r>
              <a:rPr lang="en-US" sz="2046" spc="-20" dirty="0">
                <a:solidFill>
                  <a:srgbClr val="000000"/>
                </a:solidFill>
                <a:latin typeface="Sen 3"/>
              </a:rPr>
              <a:t>, </a:t>
            </a:r>
            <a:r>
              <a:rPr lang="en-US" sz="2046" spc="-20" dirty="0" err="1">
                <a:solidFill>
                  <a:srgbClr val="000000"/>
                </a:solidFill>
                <a:latin typeface="Sen 3"/>
              </a:rPr>
              <a:t>jotka</a:t>
            </a:r>
            <a:r>
              <a:rPr lang="en-US" sz="2046" spc="-20" dirty="0">
                <a:solidFill>
                  <a:srgbClr val="000000"/>
                </a:solidFill>
                <a:latin typeface="Sen 3"/>
              </a:rPr>
              <a:t> </a:t>
            </a:r>
            <a:r>
              <a:rPr lang="en-US" sz="2046" spc="-20" dirty="0" err="1">
                <a:solidFill>
                  <a:srgbClr val="000000"/>
                </a:solidFill>
                <a:latin typeface="Sen 3"/>
              </a:rPr>
              <a:t>heikentävät</a:t>
            </a:r>
            <a:r>
              <a:rPr lang="en-US" sz="2046" spc="-20" dirty="0">
                <a:solidFill>
                  <a:srgbClr val="000000"/>
                </a:solidFill>
                <a:latin typeface="Sen 3"/>
              </a:rPr>
              <a:t> </a:t>
            </a:r>
            <a:r>
              <a:rPr lang="en-US" sz="2046" spc="-20" dirty="0" err="1">
                <a:solidFill>
                  <a:srgbClr val="000000"/>
                </a:solidFill>
                <a:latin typeface="Sen 3"/>
              </a:rPr>
              <a:t>tiedonkäsittelyä</a:t>
            </a:r>
            <a:r>
              <a:rPr lang="en-US" sz="2046" spc="-20" dirty="0">
                <a:solidFill>
                  <a:srgbClr val="000000"/>
                </a:solidFill>
                <a:latin typeface="Sen 3"/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96548"/>
          </a:xfrm>
          <a:custGeom>
            <a:avLst/>
            <a:gdLst/>
            <a:ahLst/>
            <a:cxnLst/>
            <a:rect l="l" t="t" r="r" b="b"/>
            <a:pathLst>
              <a:path w="15575352" h="10396548">
                <a:moveTo>
                  <a:pt x="0" y="0"/>
                </a:moveTo>
                <a:lnTo>
                  <a:pt x="15575352" y="0"/>
                </a:lnTo>
                <a:lnTo>
                  <a:pt x="15575352" y="10396548"/>
                </a:lnTo>
                <a:lnTo>
                  <a:pt x="0" y="103965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7262" y="5507062"/>
            <a:ext cx="2600475" cy="1270982"/>
          </a:xfrm>
          <a:custGeom>
            <a:avLst/>
            <a:gdLst/>
            <a:ahLst/>
            <a:cxnLst/>
            <a:rect l="l" t="t" r="r" b="b"/>
            <a:pathLst>
              <a:path w="2600475" h="1270982">
                <a:moveTo>
                  <a:pt x="0" y="0"/>
                </a:moveTo>
                <a:lnTo>
                  <a:pt x="2600475" y="0"/>
                </a:lnTo>
                <a:lnTo>
                  <a:pt x="2600475" y="1270983"/>
                </a:lnTo>
                <a:lnTo>
                  <a:pt x="0" y="12709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00863" y="1291761"/>
            <a:ext cx="2134237" cy="1540531"/>
          </a:xfrm>
          <a:custGeom>
            <a:avLst/>
            <a:gdLst/>
            <a:ahLst/>
            <a:cxnLst/>
            <a:rect l="l" t="t" r="r" b="b"/>
            <a:pathLst>
              <a:path w="2134237" h="1540531">
                <a:moveTo>
                  <a:pt x="0" y="0"/>
                </a:moveTo>
                <a:lnTo>
                  <a:pt x="2134236" y="0"/>
                </a:lnTo>
                <a:lnTo>
                  <a:pt x="2134236" y="1540531"/>
                </a:lnTo>
                <a:lnTo>
                  <a:pt x="0" y="15405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6593" y="2542433"/>
            <a:ext cx="1151891" cy="1843025"/>
          </a:xfrm>
          <a:custGeom>
            <a:avLst/>
            <a:gdLst/>
            <a:ahLst/>
            <a:cxnLst/>
            <a:rect l="l" t="t" r="r" b="b"/>
            <a:pathLst>
              <a:path w="1151891" h="1843025">
                <a:moveTo>
                  <a:pt x="0" y="0"/>
                </a:moveTo>
                <a:lnTo>
                  <a:pt x="1151891" y="0"/>
                </a:lnTo>
                <a:lnTo>
                  <a:pt x="1151891" y="1843025"/>
                </a:lnTo>
                <a:lnTo>
                  <a:pt x="0" y="18430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145021" y="4208843"/>
            <a:ext cx="1645920" cy="1298219"/>
          </a:xfrm>
          <a:custGeom>
            <a:avLst/>
            <a:gdLst/>
            <a:ahLst/>
            <a:cxnLst/>
            <a:rect l="l" t="t" r="r" b="b"/>
            <a:pathLst>
              <a:path w="1645920" h="1298219">
                <a:moveTo>
                  <a:pt x="0" y="0"/>
                </a:moveTo>
                <a:lnTo>
                  <a:pt x="1645920" y="0"/>
                </a:lnTo>
                <a:lnTo>
                  <a:pt x="1645920" y="1298219"/>
                </a:lnTo>
                <a:lnTo>
                  <a:pt x="0" y="12982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02538" y="7759149"/>
            <a:ext cx="1223330" cy="1799015"/>
          </a:xfrm>
          <a:custGeom>
            <a:avLst/>
            <a:gdLst/>
            <a:ahLst/>
            <a:cxnLst/>
            <a:rect l="l" t="t" r="r" b="b"/>
            <a:pathLst>
              <a:path w="1223330" h="1799015">
                <a:moveTo>
                  <a:pt x="0" y="0"/>
                </a:moveTo>
                <a:lnTo>
                  <a:pt x="1223330" y="0"/>
                </a:lnTo>
                <a:lnTo>
                  <a:pt x="1223330" y="1799015"/>
                </a:lnTo>
                <a:lnTo>
                  <a:pt x="0" y="17990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65107" y="6505006"/>
            <a:ext cx="1405747" cy="1868103"/>
          </a:xfrm>
          <a:custGeom>
            <a:avLst/>
            <a:gdLst/>
            <a:ahLst/>
            <a:cxnLst/>
            <a:rect l="l" t="t" r="r" b="b"/>
            <a:pathLst>
              <a:path w="1405747" h="1868103">
                <a:moveTo>
                  <a:pt x="0" y="0"/>
                </a:moveTo>
                <a:lnTo>
                  <a:pt x="1405748" y="0"/>
                </a:lnTo>
                <a:lnTo>
                  <a:pt x="1405748" y="1868103"/>
                </a:lnTo>
                <a:lnTo>
                  <a:pt x="0" y="18681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277477" y="1700279"/>
            <a:ext cx="10623386" cy="647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72"/>
              </a:lnSpc>
            </a:pPr>
            <a:r>
              <a:rPr lang="en-US" sz="3765">
                <a:solidFill>
                  <a:srgbClr val="000000"/>
                </a:solidFill>
                <a:latin typeface="Sen 5"/>
              </a:rPr>
              <a:t>et saa selvää keskustelukumppanisi puheesta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40365" y="3102198"/>
            <a:ext cx="12154386" cy="647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272"/>
              </a:lnSpc>
            </a:pPr>
            <a:r>
              <a:rPr lang="en-US" sz="3765">
                <a:solidFill>
                  <a:srgbClr val="000000"/>
                </a:solidFill>
                <a:latin typeface="Sen 5"/>
              </a:rPr>
              <a:t>sinun on lisättävä tv:n ja radion äänenvoimakkutta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6593" y="474861"/>
            <a:ext cx="17476204" cy="577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77"/>
              </a:lnSpc>
            </a:pPr>
            <a:r>
              <a:rPr lang="en-US" sz="4249">
                <a:solidFill>
                  <a:srgbClr val="000000"/>
                </a:solidFill>
                <a:latin typeface="Sen 1"/>
              </a:rPr>
              <a:t>Kuulontutkimukseen kannattaa hakeutua, kun..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134180" y="4496205"/>
            <a:ext cx="9010841" cy="647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72"/>
              </a:lnSpc>
            </a:pPr>
            <a:r>
              <a:rPr lang="en-US" sz="3765">
                <a:solidFill>
                  <a:srgbClr val="000000"/>
                </a:solidFill>
                <a:latin typeface="Sen 5"/>
              </a:rPr>
              <a:t>et kuule puhelimen tai ovikellon ääntä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77519" y="5814846"/>
            <a:ext cx="12023302" cy="647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72"/>
              </a:lnSpc>
            </a:pPr>
            <a:r>
              <a:rPr lang="en-US" sz="3765">
                <a:solidFill>
                  <a:srgbClr val="000000"/>
                </a:solidFill>
                <a:latin typeface="Sen 5"/>
              </a:rPr>
              <a:t>ryhmässä on vaikea kuulla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394831" y="7034445"/>
            <a:ext cx="6750190" cy="647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72"/>
              </a:lnSpc>
            </a:pPr>
            <a:r>
              <a:rPr lang="en-US" sz="3765">
                <a:solidFill>
                  <a:srgbClr val="000000"/>
                </a:solidFill>
                <a:latin typeface="Sen 5"/>
              </a:rPr>
              <a:t>korvasi soi tai on tukkoinen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877561" y="8296909"/>
            <a:ext cx="12023302" cy="647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72"/>
              </a:lnSpc>
            </a:pPr>
            <a:r>
              <a:rPr lang="en-US" sz="3765">
                <a:solidFill>
                  <a:srgbClr val="000000"/>
                </a:solidFill>
                <a:latin typeface="Sen 5"/>
              </a:rPr>
              <a:t>on hankala asioida mm. lääkärissä tai kaupassa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a7f7b11-e719-4e91-8a21-7ec70d92807e">
      <UserInfo>
        <DisplayName>KHL Yleinen - Jäsenet</DisplayName>
        <AccountId>7</AccountId>
        <AccountType/>
      </UserInfo>
    </SharedWithUsers>
    <TaxCatchAll xmlns="7a7f7b11-e719-4e91-8a21-7ec70d92807e" xsi:nil="true"/>
    <lcf76f155ced4ddcb4097134ff3c332f xmlns="76a559e3-1aae-49af-90a6-e8c70c0b8ce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56732A09B00ACF42B16A3427B3D07519" ma:contentTypeVersion="18" ma:contentTypeDescription="Luo uusi asiakirja." ma:contentTypeScope="" ma:versionID="3f1c185cd2b96031dbe88a284e530703">
  <xsd:schema xmlns:xsd="http://www.w3.org/2001/XMLSchema" xmlns:xs="http://www.w3.org/2001/XMLSchema" xmlns:p="http://schemas.microsoft.com/office/2006/metadata/properties" xmlns:ns2="76a559e3-1aae-49af-90a6-e8c70c0b8ceb" xmlns:ns3="7a7f7b11-e719-4e91-8a21-7ec70d92807e" targetNamespace="http://schemas.microsoft.com/office/2006/metadata/properties" ma:root="true" ma:fieldsID="00cb807c1cbbbd972035f2016622c92b" ns2:_="" ns3:_="">
    <xsd:import namespace="76a559e3-1aae-49af-90a6-e8c70c0b8ceb"/>
    <xsd:import namespace="7a7f7b11-e719-4e91-8a21-7ec70d9280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a559e3-1aae-49af-90a6-e8c70c0b8c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Kuvien tunnisteet" ma:readOnly="false" ma:fieldId="{5cf76f15-5ced-4ddc-b409-7134ff3c332f}" ma:taxonomyMulti="true" ma:sspId="e687e2cd-a99b-4492-9c77-a8cebdbf1e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7f7b11-e719-4e91-8a21-7ec70d92807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9285689-782a-4d92-b562-cabe3b3a4de2}" ma:internalName="TaxCatchAll" ma:showField="CatchAllData" ma:web="7a7f7b11-e719-4e91-8a21-7ec70d9280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AFF8139-6DC0-40F4-B77A-AF0F1CE11278}">
  <ds:schemaRefs>
    <ds:schemaRef ds:uri="http://purl.org/dc/terms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www.w3.org/XML/1998/namespace"/>
    <ds:schemaRef ds:uri="7a7f7b11-e719-4e91-8a21-7ec70d92807e"/>
    <ds:schemaRef ds:uri="http://schemas.microsoft.com/office/infopath/2007/PartnerControls"/>
    <ds:schemaRef ds:uri="76a559e3-1aae-49af-90a6-e8c70c0b8ceb"/>
  </ds:schemaRefs>
</ds:datastoreItem>
</file>

<file path=customXml/itemProps2.xml><?xml version="1.0" encoding="utf-8"?>
<ds:datastoreItem xmlns:ds="http://schemas.openxmlformats.org/officeDocument/2006/customXml" ds:itemID="{8BC3B089-A061-47C8-B226-591A4701E7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a559e3-1aae-49af-90a6-e8c70c0b8ceb"/>
    <ds:schemaRef ds:uri="7a7f7b11-e719-4e91-8a21-7ec70d9280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6DEED7F-BA45-4B71-98CC-B087B8C210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481</Words>
  <Application>Microsoft Office PowerPoint</Application>
  <PresentationFormat>Mukautettu</PresentationFormat>
  <Paragraphs>103</Paragraphs>
  <Slides>19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8" baseType="lpstr">
      <vt:lpstr>Sen 2</vt:lpstr>
      <vt:lpstr>Sen 5</vt:lpstr>
      <vt:lpstr>Sen 2 Bold</vt:lpstr>
      <vt:lpstr>Calibri</vt:lpstr>
      <vt:lpstr>Arial</vt:lpstr>
      <vt:lpstr>Sen 3</vt:lpstr>
      <vt:lpstr>Sen 1</vt:lpstr>
      <vt:lpstr>Sen 4</vt:lpstr>
      <vt:lpstr>Office Theme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Kuuloluento -yhdistykset</dc:title>
  <dc:creator>Honkasola Maarit</dc:creator>
  <cp:lastModifiedBy>Leinonen Tiina-Maija</cp:lastModifiedBy>
  <cp:revision>17</cp:revision>
  <dcterms:created xsi:type="dcterms:W3CDTF">2006-08-16T00:00:00Z</dcterms:created>
  <dcterms:modified xsi:type="dcterms:W3CDTF">2025-10-10T07:11:26Z</dcterms:modified>
  <dc:identifier>DAF_2dNIG3I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0x01010056732A09B00ACF42B16A3427B3D07519</vt:lpwstr>
  </property>
  <property fmtid="{D5CDD505-2E9C-101B-9397-08002B2CF9AE}" pid="3" name="MediaServiceImageTags">
    <vt:lpwstr/>
  </property>
</Properties>
</file>